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72" r:id="rId5"/>
    <p:sldId id="271" r:id="rId6"/>
    <p:sldId id="276" r:id="rId7"/>
    <p:sldId id="297" r:id="rId8"/>
    <p:sldId id="278" r:id="rId9"/>
    <p:sldId id="281" r:id="rId10"/>
    <p:sldId id="283" r:id="rId11"/>
    <p:sldId id="284" r:id="rId12"/>
    <p:sldId id="285" r:id="rId13"/>
    <p:sldId id="286" r:id="rId14"/>
    <p:sldId id="264" r:id="rId15"/>
    <p:sldId id="288" r:id="rId16"/>
    <p:sldId id="290" r:id="rId17"/>
    <p:sldId id="294" r:id="rId18"/>
    <p:sldId id="343" r:id="rId19"/>
    <p:sldId id="302" r:id="rId20"/>
    <p:sldId id="298" r:id="rId21"/>
    <p:sldId id="273" r:id="rId22"/>
    <p:sldId id="274" r:id="rId23"/>
    <p:sldId id="299" r:id="rId24"/>
    <p:sldId id="300" r:id="rId25"/>
    <p:sldId id="282" r:id="rId26"/>
    <p:sldId id="320" r:id="rId27"/>
    <p:sldId id="321" r:id="rId28"/>
    <p:sldId id="306" r:id="rId29"/>
    <p:sldId id="289" r:id="rId30"/>
    <p:sldId id="308" r:id="rId31"/>
    <p:sldId id="291" r:id="rId32"/>
    <p:sldId id="323" r:id="rId33"/>
    <p:sldId id="338" r:id="rId34"/>
    <p:sldId id="324" r:id="rId35"/>
    <p:sldId id="311" r:id="rId36"/>
    <p:sldId id="342" r:id="rId37"/>
    <p:sldId id="310" r:id="rId38"/>
    <p:sldId id="287" r:id="rId39"/>
    <p:sldId id="327" r:id="rId40"/>
    <p:sldId id="325" r:id="rId41"/>
    <p:sldId id="336" r:id="rId42"/>
  </p:sldIdLst>
  <p:sldSz cx="12192000" cy="6858000"/>
  <p:notesSz cx="6797675" cy="9926638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309"/>
    <a:srgbClr val="CC3300"/>
    <a:srgbClr val="333399"/>
    <a:srgbClr val="666699"/>
    <a:srgbClr val="FF9933"/>
    <a:srgbClr val="000000"/>
    <a:srgbClr val="94F6ED"/>
    <a:srgbClr val="12E0CC"/>
    <a:srgbClr val="FFCC99"/>
    <a:srgbClr val="525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882" autoAdjust="0"/>
  </p:normalViewPr>
  <p:slideViewPr>
    <p:cSldViewPr snapToGrid="0" showGuides="1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>
        <p:scale>
          <a:sx n="100" d="100"/>
          <a:sy n="100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CB7BF-3C02-419F-A522-29F1955AF0A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AR"/>
        </a:p>
      </dgm:t>
    </dgm:pt>
    <dgm:pt modelId="{52035AF8-7FD4-4EA2-9345-61DFF9D37C76}">
      <dgm:prSet phldrT="[Texto]"/>
      <dgm:spPr>
        <a:solidFill>
          <a:srgbClr val="62A4F4"/>
        </a:solidFill>
      </dgm:spPr>
      <dgm:t>
        <a:bodyPr/>
        <a:lstStyle/>
        <a:p>
          <a:r>
            <a:rPr lang="es-AR" dirty="0">
              <a:solidFill>
                <a:schemeClr val="bg1"/>
              </a:solidFill>
            </a:rPr>
            <a:t>Estándares</a:t>
          </a:r>
        </a:p>
      </dgm:t>
    </dgm:pt>
    <dgm:pt modelId="{220B3AB1-63A0-4318-9D34-1631DD5A19A3}" type="parTrans" cxnId="{0B1D1BB0-ABCC-42E4-870B-4B2D8EC11C2A}">
      <dgm:prSet/>
      <dgm:spPr/>
      <dgm:t>
        <a:bodyPr/>
        <a:lstStyle/>
        <a:p>
          <a:endParaRPr lang="es-AR"/>
        </a:p>
      </dgm:t>
    </dgm:pt>
    <dgm:pt modelId="{7B62F7E9-099C-46EF-A56B-CFF6F8F04336}" type="sibTrans" cxnId="{0B1D1BB0-ABCC-42E4-870B-4B2D8EC11C2A}">
      <dgm:prSet/>
      <dgm:spPr/>
      <dgm:t>
        <a:bodyPr/>
        <a:lstStyle/>
        <a:p>
          <a:endParaRPr lang="es-AR"/>
        </a:p>
      </dgm:t>
    </dgm:pt>
    <dgm:pt modelId="{583A085B-C6CF-4527-AA09-CF69299B089A}">
      <dgm:prSet phldrT="[Texto]" custT="1"/>
      <dgm:spPr/>
      <dgm:t>
        <a:bodyPr/>
        <a:lstStyle/>
        <a:p>
          <a:r>
            <a:rPr lang="es-MX" sz="1600" b="0" i="0" dirty="0">
              <a:solidFill>
                <a:schemeClr val="tx1"/>
              </a:solidFill>
              <a:effectLst/>
              <a:latin typeface="+mn-lt"/>
            </a:rPr>
            <a:t>Las instituciones tienen un año para adecuar sus carreras a lo establecido en dichas resoluciones</a:t>
          </a:r>
          <a:endParaRPr lang="es-AR" sz="1600" dirty="0">
            <a:solidFill>
              <a:schemeClr val="tx1"/>
            </a:solidFill>
            <a:latin typeface="+mn-lt"/>
          </a:endParaRPr>
        </a:p>
      </dgm:t>
    </dgm:pt>
    <dgm:pt modelId="{58BDD8DA-A2AF-4F51-BFDA-EB0AE14D8656}" type="parTrans" cxnId="{03984EA4-61B4-4BA2-993E-85DBAC822009}">
      <dgm:prSet/>
      <dgm:spPr/>
      <dgm:t>
        <a:bodyPr/>
        <a:lstStyle/>
        <a:p>
          <a:endParaRPr lang="es-AR"/>
        </a:p>
      </dgm:t>
    </dgm:pt>
    <dgm:pt modelId="{248D3274-278E-42BB-85F7-21E5FFCAD300}" type="sibTrans" cxnId="{03984EA4-61B4-4BA2-993E-85DBAC822009}">
      <dgm:prSet/>
      <dgm:spPr/>
      <dgm:t>
        <a:bodyPr/>
        <a:lstStyle/>
        <a:p>
          <a:endParaRPr lang="es-AR"/>
        </a:p>
      </dgm:t>
    </dgm:pt>
    <dgm:pt modelId="{DA798CB1-8AF2-4B21-BD37-E7BB2BB8DE2D}">
      <dgm:prSet phldrT="[Texto]"/>
      <dgm:spPr>
        <a:solidFill>
          <a:srgbClr val="62A4F4"/>
        </a:solidFill>
      </dgm:spPr>
      <dgm:t>
        <a:bodyPr/>
        <a:lstStyle/>
        <a:p>
          <a:r>
            <a:rPr lang="es-AR" dirty="0">
              <a:solidFill>
                <a:schemeClr val="bg1"/>
              </a:solidFill>
            </a:rPr>
            <a:t>Convocatoria</a:t>
          </a:r>
        </a:p>
      </dgm:t>
    </dgm:pt>
    <dgm:pt modelId="{9F3B90F0-34EB-4B97-9723-09E761B26D94}" type="parTrans" cxnId="{632A30CB-0506-43DE-B78F-BB25667E343A}">
      <dgm:prSet/>
      <dgm:spPr/>
      <dgm:t>
        <a:bodyPr/>
        <a:lstStyle/>
        <a:p>
          <a:endParaRPr lang="es-AR"/>
        </a:p>
      </dgm:t>
    </dgm:pt>
    <dgm:pt modelId="{FD4405C1-F69E-449E-B91A-5C626844F9C2}" type="sibTrans" cxnId="{632A30CB-0506-43DE-B78F-BB25667E343A}">
      <dgm:prSet/>
      <dgm:spPr/>
      <dgm:t>
        <a:bodyPr/>
        <a:lstStyle/>
        <a:p>
          <a:endParaRPr lang="es-AR"/>
        </a:p>
      </dgm:t>
    </dgm:pt>
    <dgm:pt modelId="{7E730956-BD38-4FF2-B59B-D927CAFB2778}">
      <dgm:prSet phldrT="[Texto]" custT="1"/>
      <dgm:spPr/>
      <dgm:t>
        <a:bodyPr/>
        <a:lstStyle/>
        <a:p>
          <a:r>
            <a:rPr lang="es-MX" sz="1600" b="0" i="0" dirty="0">
              <a:solidFill>
                <a:schemeClr val="tx1"/>
              </a:solidFill>
              <a:effectLst/>
              <a:latin typeface="+mn-lt"/>
            </a:rPr>
            <a:t>Son procesos colectivos y con un cronograma unificado</a:t>
          </a:r>
          <a:endParaRPr lang="es-AR" sz="1600" dirty="0">
            <a:solidFill>
              <a:schemeClr val="tx1"/>
            </a:solidFill>
            <a:latin typeface="+mn-lt"/>
          </a:endParaRPr>
        </a:p>
      </dgm:t>
    </dgm:pt>
    <dgm:pt modelId="{5B3547C1-2B78-401F-9935-37068F7DFFC5}" type="parTrans" cxnId="{6FD54079-DE99-4449-99FE-E2807553A991}">
      <dgm:prSet/>
      <dgm:spPr/>
      <dgm:t>
        <a:bodyPr/>
        <a:lstStyle/>
        <a:p>
          <a:endParaRPr lang="es-AR"/>
        </a:p>
      </dgm:t>
    </dgm:pt>
    <dgm:pt modelId="{B68E60AE-8642-4CE4-971A-5E4396E94E60}" type="sibTrans" cxnId="{6FD54079-DE99-4449-99FE-E2807553A991}">
      <dgm:prSet/>
      <dgm:spPr/>
      <dgm:t>
        <a:bodyPr/>
        <a:lstStyle/>
        <a:p>
          <a:endParaRPr lang="es-AR"/>
        </a:p>
      </dgm:t>
    </dgm:pt>
    <dgm:pt modelId="{A3FD27EC-758F-474C-9494-7211340DCEB9}">
      <dgm:prSet phldrT="[Texto]"/>
      <dgm:spPr>
        <a:solidFill>
          <a:srgbClr val="62A4F4"/>
        </a:solidFill>
      </dgm:spPr>
      <dgm:t>
        <a:bodyPr/>
        <a:lstStyle/>
        <a:p>
          <a:r>
            <a:rPr lang="es-AR" dirty="0">
              <a:solidFill>
                <a:schemeClr val="bg1"/>
              </a:solidFill>
            </a:rPr>
            <a:t>Autoevaluación</a:t>
          </a:r>
        </a:p>
      </dgm:t>
    </dgm:pt>
    <dgm:pt modelId="{26796804-5F5C-4BD9-B950-92E9FACE0D22}" type="parTrans" cxnId="{7F3EA08A-3CF6-47B8-9677-355C63C74FF3}">
      <dgm:prSet/>
      <dgm:spPr/>
      <dgm:t>
        <a:bodyPr/>
        <a:lstStyle/>
        <a:p>
          <a:endParaRPr lang="es-AR"/>
        </a:p>
      </dgm:t>
    </dgm:pt>
    <dgm:pt modelId="{239D5D50-5B11-4AE1-A4DD-8EA511985F94}" type="sibTrans" cxnId="{7F3EA08A-3CF6-47B8-9677-355C63C74FF3}">
      <dgm:prSet/>
      <dgm:spPr/>
      <dgm:t>
        <a:bodyPr/>
        <a:lstStyle/>
        <a:p>
          <a:endParaRPr lang="es-AR"/>
        </a:p>
      </dgm:t>
    </dgm:pt>
    <dgm:pt modelId="{1F2DE3AE-890B-47B4-9DEE-1DAF83A9FDC5}">
      <dgm:prSet phldrT="[Texto]" custT="1"/>
      <dgm:spPr/>
      <dgm:t>
        <a:bodyPr/>
        <a:lstStyle/>
        <a:p>
          <a:r>
            <a:rPr lang="es-AR" sz="1600" dirty="0"/>
            <a:t>Análisis del cumplimiento de los estándares y propuesta de planes de mejora (si es necesario)</a:t>
          </a:r>
        </a:p>
      </dgm:t>
    </dgm:pt>
    <dgm:pt modelId="{B0A942E3-C175-4740-8E88-992E34A6EB53}" type="parTrans" cxnId="{2A4E9F0F-CB12-4D25-8184-4F0D30C9EB9E}">
      <dgm:prSet/>
      <dgm:spPr/>
      <dgm:t>
        <a:bodyPr/>
        <a:lstStyle/>
        <a:p>
          <a:endParaRPr lang="es-AR"/>
        </a:p>
      </dgm:t>
    </dgm:pt>
    <dgm:pt modelId="{4A9B2031-5700-4139-902C-657F7FDB2271}" type="sibTrans" cxnId="{2A4E9F0F-CB12-4D25-8184-4F0D30C9EB9E}">
      <dgm:prSet/>
      <dgm:spPr/>
      <dgm:t>
        <a:bodyPr/>
        <a:lstStyle/>
        <a:p>
          <a:endParaRPr lang="es-AR"/>
        </a:p>
      </dgm:t>
    </dgm:pt>
    <dgm:pt modelId="{19B15310-D9D0-4EC4-BF6D-90EAE2E1C2C7}">
      <dgm:prSet phldrT="[Texto]" custT="1"/>
      <dgm:spPr/>
      <dgm:t>
        <a:bodyPr/>
        <a:lstStyle/>
        <a:p>
          <a:r>
            <a:rPr lang="es-AR" sz="1600" dirty="0">
              <a:solidFill>
                <a:schemeClr val="tx1"/>
              </a:solidFill>
              <a:latin typeface="+mn-lt"/>
            </a:rPr>
            <a:t>Se establecen las fechas límites para:</a:t>
          </a:r>
        </a:p>
      </dgm:t>
    </dgm:pt>
    <dgm:pt modelId="{613C99C1-4B9E-4A4B-927B-76EA153DD340}" type="parTrans" cxnId="{C7FDB73B-46D8-4B2F-9758-682BDB8BE9DF}">
      <dgm:prSet/>
      <dgm:spPr/>
      <dgm:t>
        <a:bodyPr/>
        <a:lstStyle/>
        <a:p>
          <a:endParaRPr lang="es-AR"/>
        </a:p>
      </dgm:t>
    </dgm:pt>
    <dgm:pt modelId="{96875A31-13E3-4CB3-A96A-51237B16B103}" type="sibTrans" cxnId="{C7FDB73B-46D8-4B2F-9758-682BDB8BE9DF}">
      <dgm:prSet/>
      <dgm:spPr/>
      <dgm:t>
        <a:bodyPr/>
        <a:lstStyle/>
        <a:p>
          <a:endParaRPr lang="es-AR"/>
        </a:p>
      </dgm:t>
    </dgm:pt>
    <dgm:pt modelId="{F1A3BC47-68E3-48FF-9493-0EAC1EB993B6}">
      <dgm:prSet phldrT="[Texto]" custT="1"/>
      <dgm:spPr/>
      <dgm:t>
        <a:bodyPr/>
        <a:lstStyle/>
        <a:p>
          <a:r>
            <a:rPr lang="es-AR" sz="1600" dirty="0">
              <a:solidFill>
                <a:schemeClr val="tx1"/>
              </a:solidFill>
              <a:latin typeface="+mn-lt"/>
            </a:rPr>
            <a:t>Capacitaciones (talleres virtuales)</a:t>
          </a:r>
        </a:p>
      </dgm:t>
    </dgm:pt>
    <dgm:pt modelId="{C02D6018-D5CC-418B-99C5-67E12FD475D4}" type="parTrans" cxnId="{0FECBA18-650E-4852-BE6C-3F2A81D0E0FA}">
      <dgm:prSet/>
      <dgm:spPr/>
      <dgm:t>
        <a:bodyPr/>
        <a:lstStyle/>
        <a:p>
          <a:endParaRPr lang="es-AR"/>
        </a:p>
      </dgm:t>
    </dgm:pt>
    <dgm:pt modelId="{89849BD6-2AD9-43D1-89C3-B07BC2712E73}" type="sibTrans" cxnId="{0FECBA18-650E-4852-BE6C-3F2A81D0E0FA}">
      <dgm:prSet/>
      <dgm:spPr/>
      <dgm:t>
        <a:bodyPr/>
        <a:lstStyle/>
        <a:p>
          <a:endParaRPr lang="es-AR"/>
        </a:p>
      </dgm:t>
    </dgm:pt>
    <dgm:pt modelId="{60E34DBF-AF29-467D-994E-737B632C4654}">
      <dgm:prSet phldrT="[Texto]" custT="1"/>
      <dgm:spPr/>
      <dgm:t>
        <a:bodyPr/>
        <a:lstStyle/>
        <a:p>
          <a:r>
            <a:rPr lang="es-AR" sz="1600" dirty="0">
              <a:solidFill>
                <a:schemeClr val="tx1"/>
              </a:solidFill>
              <a:latin typeface="+mn-lt"/>
            </a:rPr>
            <a:t>Presentación de formulario electrónico</a:t>
          </a:r>
        </a:p>
      </dgm:t>
    </dgm:pt>
    <dgm:pt modelId="{5CA6FC48-8735-448D-8854-38EEF6DF288A}" type="parTrans" cxnId="{4D472AAF-7778-4B02-A9F8-2CF3A03F66CA}">
      <dgm:prSet/>
      <dgm:spPr/>
      <dgm:t>
        <a:bodyPr/>
        <a:lstStyle/>
        <a:p>
          <a:endParaRPr lang="es-AR"/>
        </a:p>
      </dgm:t>
    </dgm:pt>
    <dgm:pt modelId="{15BC0ADA-0245-4B90-8B97-BF8626142EAD}" type="sibTrans" cxnId="{4D472AAF-7778-4B02-A9F8-2CF3A03F66CA}">
      <dgm:prSet/>
      <dgm:spPr/>
      <dgm:t>
        <a:bodyPr/>
        <a:lstStyle/>
        <a:p>
          <a:endParaRPr lang="es-AR"/>
        </a:p>
      </dgm:t>
    </dgm:pt>
    <dgm:pt modelId="{C9408F00-CBBD-49CF-9735-49EBD78E23EA}">
      <dgm:prSet phldrT="[Texto]" custT="1"/>
      <dgm:spPr/>
      <dgm:t>
        <a:bodyPr/>
        <a:lstStyle/>
        <a:p>
          <a:r>
            <a:rPr lang="es-AR" sz="1600" dirty="0"/>
            <a:t>Período: 4 meses </a:t>
          </a:r>
        </a:p>
      </dgm:t>
    </dgm:pt>
    <dgm:pt modelId="{54878332-F5F7-441F-A044-12638D16D850}" type="parTrans" cxnId="{DAC1EEAA-31BE-4A34-9A15-D309C6B3ADE7}">
      <dgm:prSet/>
      <dgm:spPr/>
      <dgm:t>
        <a:bodyPr/>
        <a:lstStyle/>
        <a:p>
          <a:endParaRPr lang="es-AR"/>
        </a:p>
      </dgm:t>
    </dgm:pt>
    <dgm:pt modelId="{DF1ACA8E-B6F1-4859-B3DD-351EEEFBC47C}" type="sibTrans" cxnId="{DAC1EEAA-31BE-4A34-9A15-D309C6B3ADE7}">
      <dgm:prSet/>
      <dgm:spPr/>
      <dgm:t>
        <a:bodyPr/>
        <a:lstStyle/>
        <a:p>
          <a:endParaRPr lang="es-AR"/>
        </a:p>
      </dgm:t>
    </dgm:pt>
    <dgm:pt modelId="{9F266060-29D5-4388-BE3C-1A9513991C57}">
      <dgm:prSet phldrT="[Texto]" custT="1"/>
      <dgm:spPr/>
      <dgm:t>
        <a:bodyPr/>
        <a:lstStyle/>
        <a:p>
          <a:r>
            <a:rPr lang="es-AR" sz="1600" dirty="0"/>
            <a:t>Carga del formulario CONEAU Global</a:t>
          </a:r>
        </a:p>
      </dgm:t>
    </dgm:pt>
    <dgm:pt modelId="{1ACCE823-82F1-4742-92D8-BD7CCF1BC714}" type="parTrans" cxnId="{1E73935F-B410-4A7C-88F4-0865A1ADBE38}">
      <dgm:prSet/>
      <dgm:spPr/>
      <dgm:t>
        <a:bodyPr/>
        <a:lstStyle/>
        <a:p>
          <a:endParaRPr lang="es-AR"/>
        </a:p>
      </dgm:t>
    </dgm:pt>
    <dgm:pt modelId="{BB9348DB-E37D-4D21-8434-BAFC7F69ECB8}" type="sibTrans" cxnId="{1E73935F-B410-4A7C-88F4-0865A1ADBE38}">
      <dgm:prSet/>
      <dgm:spPr/>
      <dgm:t>
        <a:bodyPr/>
        <a:lstStyle/>
        <a:p>
          <a:endParaRPr lang="es-AR"/>
        </a:p>
      </dgm:t>
    </dgm:pt>
    <dgm:pt modelId="{568BAE11-F2DE-4F2E-9C30-206829F9F7D1}">
      <dgm:prSet phldrT="[Texto]" custT="1"/>
      <dgm:spPr/>
      <dgm:t>
        <a:bodyPr/>
        <a:lstStyle/>
        <a:p>
          <a:r>
            <a:rPr lang="es-AR" sz="1600" dirty="0">
              <a:solidFill>
                <a:schemeClr val="tx1"/>
              </a:solidFill>
              <a:latin typeface="+mn-lt"/>
            </a:rPr>
            <a:t>Formalización de la participación y apertura de Expediente Electrónico a través de TAD</a:t>
          </a:r>
        </a:p>
      </dgm:t>
    </dgm:pt>
    <dgm:pt modelId="{20567340-F04C-41CD-842F-0EACF046CCB1}" type="parTrans" cxnId="{826326AB-0881-422D-BC5A-ADB64DB8D84F}">
      <dgm:prSet/>
      <dgm:spPr/>
      <dgm:t>
        <a:bodyPr/>
        <a:lstStyle/>
        <a:p>
          <a:endParaRPr lang="es-AR"/>
        </a:p>
      </dgm:t>
    </dgm:pt>
    <dgm:pt modelId="{CABB82A1-4696-463B-B533-F3DB3F0C60B9}" type="sibTrans" cxnId="{826326AB-0881-422D-BC5A-ADB64DB8D84F}">
      <dgm:prSet/>
      <dgm:spPr/>
      <dgm:t>
        <a:bodyPr/>
        <a:lstStyle/>
        <a:p>
          <a:endParaRPr lang="es-AR"/>
        </a:p>
      </dgm:t>
    </dgm:pt>
    <dgm:pt modelId="{D86FB540-9A7C-46E5-BD80-4237E5D076A4}">
      <dgm:prSet phldrT="[Texto]" custT="1"/>
      <dgm:spPr/>
      <dgm:t>
        <a:bodyPr/>
        <a:lstStyle/>
        <a:p>
          <a:r>
            <a:rPr lang="es-AR" sz="1600" dirty="0"/>
            <a:t>Participantes: Comunidad universitaria (Autoridades, Docentes, Personal de apoyo, Alumnos)</a:t>
          </a:r>
        </a:p>
      </dgm:t>
    </dgm:pt>
    <dgm:pt modelId="{751E0029-19FC-4857-B12B-3D0784093EE5}" type="parTrans" cxnId="{330ECC27-BEB5-4BAC-B7C0-39ED9360509F}">
      <dgm:prSet/>
      <dgm:spPr/>
      <dgm:t>
        <a:bodyPr/>
        <a:lstStyle/>
        <a:p>
          <a:endParaRPr lang="es-AR"/>
        </a:p>
      </dgm:t>
    </dgm:pt>
    <dgm:pt modelId="{CC5C863E-E4B1-44DA-80B6-396FEDA69838}" type="sibTrans" cxnId="{330ECC27-BEB5-4BAC-B7C0-39ED9360509F}">
      <dgm:prSet/>
      <dgm:spPr/>
      <dgm:t>
        <a:bodyPr/>
        <a:lstStyle/>
        <a:p>
          <a:endParaRPr lang="es-AR"/>
        </a:p>
      </dgm:t>
    </dgm:pt>
    <dgm:pt modelId="{96EEEE4E-BCB9-4227-9655-A39EADF57352}" type="pres">
      <dgm:prSet presAssocID="{791CB7BF-3C02-419F-A522-29F1955AF0A2}" presName="linearFlow" presStyleCnt="0">
        <dgm:presLayoutVars>
          <dgm:dir/>
          <dgm:animLvl val="lvl"/>
          <dgm:resizeHandles val="exact"/>
        </dgm:presLayoutVars>
      </dgm:prSet>
      <dgm:spPr/>
    </dgm:pt>
    <dgm:pt modelId="{665A80B2-B0A0-4954-B300-1ACEF3491E6D}" type="pres">
      <dgm:prSet presAssocID="{52035AF8-7FD4-4EA2-9345-61DFF9D37C76}" presName="composite" presStyleCnt="0"/>
      <dgm:spPr/>
    </dgm:pt>
    <dgm:pt modelId="{2473067A-157F-42C9-99D9-EEC7943AF3AE}" type="pres">
      <dgm:prSet presAssocID="{52035AF8-7FD4-4EA2-9345-61DFF9D37C7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ACEDE58-5F51-4F82-A033-1A6238BD5180}" type="pres">
      <dgm:prSet presAssocID="{52035AF8-7FD4-4EA2-9345-61DFF9D37C76}" presName="descendantText" presStyleLbl="alignAcc1" presStyleIdx="0" presStyleCnt="3">
        <dgm:presLayoutVars>
          <dgm:bulletEnabled val="1"/>
        </dgm:presLayoutVars>
      </dgm:prSet>
      <dgm:spPr/>
    </dgm:pt>
    <dgm:pt modelId="{8C3014B1-FCC7-4A17-A449-7A83D50620CC}" type="pres">
      <dgm:prSet presAssocID="{7B62F7E9-099C-46EF-A56B-CFF6F8F04336}" presName="sp" presStyleCnt="0"/>
      <dgm:spPr/>
    </dgm:pt>
    <dgm:pt modelId="{5AB5E85F-7F36-4C6F-BA56-37C9C8650B0B}" type="pres">
      <dgm:prSet presAssocID="{DA798CB1-8AF2-4B21-BD37-E7BB2BB8DE2D}" presName="composite" presStyleCnt="0"/>
      <dgm:spPr/>
    </dgm:pt>
    <dgm:pt modelId="{071905BE-8298-428D-BF4C-3EBF0A5B6654}" type="pres">
      <dgm:prSet presAssocID="{DA798CB1-8AF2-4B21-BD37-E7BB2BB8DE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358D67A-EF08-4BDE-B578-9A1F8AF82940}" type="pres">
      <dgm:prSet presAssocID="{DA798CB1-8AF2-4B21-BD37-E7BB2BB8DE2D}" presName="descendantText" presStyleLbl="alignAcc1" presStyleIdx="1" presStyleCnt="3">
        <dgm:presLayoutVars>
          <dgm:bulletEnabled val="1"/>
        </dgm:presLayoutVars>
      </dgm:prSet>
      <dgm:spPr/>
    </dgm:pt>
    <dgm:pt modelId="{F738D601-D611-4641-A76F-14B2E5A4FE41}" type="pres">
      <dgm:prSet presAssocID="{FD4405C1-F69E-449E-B91A-5C626844F9C2}" presName="sp" presStyleCnt="0"/>
      <dgm:spPr/>
    </dgm:pt>
    <dgm:pt modelId="{9852FD6F-1940-4F77-9A5E-21A3F3512300}" type="pres">
      <dgm:prSet presAssocID="{A3FD27EC-758F-474C-9494-7211340DCEB9}" presName="composite" presStyleCnt="0"/>
      <dgm:spPr/>
    </dgm:pt>
    <dgm:pt modelId="{54D20154-1A22-4DD1-900E-A6A188C2CC97}" type="pres">
      <dgm:prSet presAssocID="{A3FD27EC-758F-474C-9494-7211340DCEB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BE4781-5464-4DF0-961D-469C2502AE6F}" type="pres">
      <dgm:prSet presAssocID="{A3FD27EC-758F-474C-9494-7211340DCEB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A4E9F0F-CB12-4D25-8184-4F0D30C9EB9E}" srcId="{A3FD27EC-758F-474C-9494-7211340DCEB9}" destId="{1F2DE3AE-890B-47B4-9DEE-1DAF83A9FDC5}" srcOrd="0" destOrd="0" parTransId="{B0A942E3-C175-4740-8E88-992E34A6EB53}" sibTransId="{4A9B2031-5700-4139-902C-657F7FDB2271}"/>
    <dgm:cxn modelId="{0FECBA18-650E-4852-BE6C-3F2A81D0E0FA}" srcId="{DA798CB1-8AF2-4B21-BD37-E7BB2BB8DE2D}" destId="{F1A3BC47-68E3-48FF-9493-0EAC1EB993B6}" srcOrd="3" destOrd="0" parTransId="{C02D6018-D5CC-418B-99C5-67E12FD475D4}" sibTransId="{89849BD6-2AD9-43D1-89C3-B07BC2712E73}"/>
    <dgm:cxn modelId="{330ECC27-BEB5-4BAC-B7C0-39ED9360509F}" srcId="{A3FD27EC-758F-474C-9494-7211340DCEB9}" destId="{D86FB540-9A7C-46E5-BD80-4237E5D076A4}" srcOrd="3" destOrd="0" parTransId="{751E0029-19FC-4857-B12B-3D0784093EE5}" sibTransId="{CC5C863E-E4B1-44DA-80B6-396FEDA69838}"/>
    <dgm:cxn modelId="{9D2BAF35-03DD-446A-9226-1A6EFBE8EF6F}" type="presOf" srcId="{52035AF8-7FD4-4EA2-9345-61DFF9D37C76}" destId="{2473067A-157F-42C9-99D9-EEC7943AF3AE}" srcOrd="0" destOrd="0" presId="urn:microsoft.com/office/officeart/2005/8/layout/chevron2"/>
    <dgm:cxn modelId="{C2F28E37-BF10-4ADE-A083-1EC1E125D885}" type="presOf" srcId="{568BAE11-F2DE-4F2E-9C30-206829F9F7D1}" destId="{E358D67A-EF08-4BDE-B578-9A1F8AF82940}" srcOrd="0" destOrd="2" presId="urn:microsoft.com/office/officeart/2005/8/layout/chevron2"/>
    <dgm:cxn modelId="{C7FDB73B-46D8-4B2F-9758-682BDB8BE9DF}" srcId="{DA798CB1-8AF2-4B21-BD37-E7BB2BB8DE2D}" destId="{19B15310-D9D0-4EC4-BF6D-90EAE2E1C2C7}" srcOrd="1" destOrd="0" parTransId="{613C99C1-4B9E-4A4B-927B-76EA153DD340}" sibTransId="{96875A31-13E3-4CB3-A96A-51237B16B103}"/>
    <dgm:cxn modelId="{226C5F3C-8CD3-41B7-93A7-EBF7A4C5F985}" type="presOf" srcId="{9F266060-29D5-4388-BE3C-1A9513991C57}" destId="{9DBE4781-5464-4DF0-961D-469C2502AE6F}" srcOrd="0" destOrd="1" presId="urn:microsoft.com/office/officeart/2005/8/layout/chevron2"/>
    <dgm:cxn modelId="{1E73935F-B410-4A7C-88F4-0865A1ADBE38}" srcId="{A3FD27EC-758F-474C-9494-7211340DCEB9}" destId="{9F266060-29D5-4388-BE3C-1A9513991C57}" srcOrd="1" destOrd="0" parTransId="{1ACCE823-82F1-4742-92D8-BD7CCF1BC714}" sibTransId="{BB9348DB-E37D-4D21-8434-BAFC7F69ECB8}"/>
    <dgm:cxn modelId="{9E8D6F47-0C21-49FB-9834-66A2BBC3C17F}" type="presOf" srcId="{60E34DBF-AF29-467D-994E-737B632C4654}" destId="{E358D67A-EF08-4BDE-B578-9A1F8AF82940}" srcOrd="0" destOrd="4" presId="urn:microsoft.com/office/officeart/2005/8/layout/chevron2"/>
    <dgm:cxn modelId="{E6A1826A-D45A-4A8F-85C3-309150C71F11}" type="presOf" srcId="{1F2DE3AE-890B-47B4-9DEE-1DAF83A9FDC5}" destId="{9DBE4781-5464-4DF0-961D-469C2502AE6F}" srcOrd="0" destOrd="0" presId="urn:microsoft.com/office/officeart/2005/8/layout/chevron2"/>
    <dgm:cxn modelId="{F1508173-6010-4525-83E3-05627FF65772}" type="presOf" srcId="{C9408F00-CBBD-49CF-9735-49EBD78E23EA}" destId="{9DBE4781-5464-4DF0-961D-469C2502AE6F}" srcOrd="0" destOrd="2" presId="urn:microsoft.com/office/officeart/2005/8/layout/chevron2"/>
    <dgm:cxn modelId="{6FD54079-DE99-4449-99FE-E2807553A991}" srcId="{DA798CB1-8AF2-4B21-BD37-E7BB2BB8DE2D}" destId="{7E730956-BD38-4FF2-B59B-D927CAFB2778}" srcOrd="0" destOrd="0" parTransId="{5B3547C1-2B78-401F-9935-37068F7DFFC5}" sibTransId="{B68E60AE-8642-4CE4-971A-5E4396E94E60}"/>
    <dgm:cxn modelId="{9ADE4480-90B8-4B5B-A6B7-BF07BF56428A}" type="presOf" srcId="{19B15310-D9D0-4EC4-BF6D-90EAE2E1C2C7}" destId="{E358D67A-EF08-4BDE-B578-9A1F8AF82940}" srcOrd="0" destOrd="1" presId="urn:microsoft.com/office/officeart/2005/8/layout/chevron2"/>
    <dgm:cxn modelId="{7F3EA08A-3CF6-47B8-9677-355C63C74FF3}" srcId="{791CB7BF-3C02-419F-A522-29F1955AF0A2}" destId="{A3FD27EC-758F-474C-9494-7211340DCEB9}" srcOrd="2" destOrd="0" parTransId="{26796804-5F5C-4BD9-B950-92E9FACE0D22}" sibTransId="{239D5D50-5B11-4AE1-A4DD-8EA511985F94}"/>
    <dgm:cxn modelId="{7414D2A1-C580-4781-9705-822CF127EBDE}" type="presOf" srcId="{A3FD27EC-758F-474C-9494-7211340DCEB9}" destId="{54D20154-1A22-4DD1-900E-A6A188C2CC97}" srcOrd="0" destOrd="0" presId="urn:microsoft.com/office/officeart/2005/8/layout/chevron2"/>
    <dgm:cxn modelId="{03984EA4-61B4-4BA2-993E-85DBAC822009}" srcId="{52035AF8-7FD4-4EA2-9345-61DFF9D37C76}" destId="{583A085B-C6CF-4527-AA09-CF69299B089A}" srcOrd="0" destOrd="0" parTransId="{58BDD8DA-A2AF-4F51-BFDA-EB0AE14D8656}" sibTransId="{248D3274-278E-42BB-85F7-21E5FFCAD300}"/>
    <dgm:cxn modelId="{DAC1EEAA-31BE-4A34-9A15-D309C6B3ADE7}" srcId="{A3FD27EC-758F-474C-9494-7211340DCEB9}" destId="{C9408F00-CBBD-49CF-9735-49EBD78E23EA}" srcOrd="2" destOrd="0" parTransId="{54878332-F5F7-441F-A044-12638D16D850}" sibTransId="{DF1ACA8E-B6F1-4859-B3DD-351EEEFBC47C}"/>
    <dgm:cxn modelId="{826326AB-0881-422D-BC5A-ADB64DB8D84F}" srcId="{DA798CB1-8AF2-4B21-BD37-E7BB2BB8DE2D}" destId="{568BAE11-F2DE-4F2E-9C30-206829F9F7D1}" srcOrd="2" destOrd="0" parTransId="{20567340-F04C-41CD-842F-0EACF046CCB1}" sibTransId="{CABB82A1-4696-463B-B533-F3DB3F0C60B9}"/>
    <dgm:cxn modelId="{4D472AAF-7778-4B02-A9F8-2CF3A03F66CA}" srcId="{DA798CB1-8AF2-4B21-BD37-E7BB2BB8DE2D}" destId="{60E34DBF-AF29-467D-994E-737B632C4654}" srcOrd="4" destOrd="0" parTransId="{5CA6FC48-8735-448D-8854-38EEF6DF288A}" sibTransId="{15BC0ADA-0245-4B90-8B97-BF8626142EAD}"/>
    <dgm:cxn modelId="{0B1D1BB0-ABCC-42E4-870B-4B2D8EC11C2A}" srcId="{791CB7BF-3C02-419F-A522-29F1955AF0A2}" destId="{52035AF8-7FD4-4EA2-9345-61DFF9D37C76}" srcOrd="0" destOrd="0" parTransId="{220B3AB1-63A0-4318-9D34-1631DD5A19A3}" sibTransId="{7B62F7E9-099C-46EF-A56B-CFF6F8F04336}"/>
    <dgm:cxn modelId="{311ECDC0-9BE5-4AEF-AA21-6F6956DC66C0}" type="presOf" srcId="{DA798CB1-8AF2-4B21-BD37-E7BB2BB8DE2D}" destId="{071905BE-8298-428D-BF4C-3EBF0A5B6654}" srcOrd="0" destOrd="0" presId="urn:microsoft.com/office/officeart/2005/8/layout/chevron2"/>
    <dgm:cxn modelId="{6081EBC0-03BB-4966-B9B8-1F0879CB8B56}" type="presOf" srcId="{F1A3BC47-68E3-48FF-9493-0EAC1EB993B6}" destId="{E358D67A-EF08-4BDE-B578-9A1F8AF82940}" srcOrd="0" destOrd="3" presId="urn:microsoft.com/office/officeart/2005/8/layout/chevron2"/>
    <dgm:cxn modelId="{35293AC3-CB33-4FB9-B0B3-1DF075510CEE}" type="presOf" srcId="{7E730956-BD38-4FF2-B59B-D927CAFB2778}" destId="{E358D67A-EF08-4BDE-B578-9A1F8AF82940}" srcOrd="0" destOrd="0" presId="urn:microsoft.com/office/officeart/2005/8/layout/chevron2"/>
    <dgm:cxn modelId="{632A30CB-0506-43DE-B78F-BB25667E343A}" srcId="{791CB7BF-3C02-419F-A522-29F1955AF0A2}" destId="{DA798CB1-8AF2-4B21-BD37-E7BB2BB8DE2D}" srcOrd="1" destOrd="0" parTransId="{9F3B90F0-34EB-4B97-9723-09E761B26D94}" sibTransId="{FD4405C1-F69E-449E-B91A-5C626844F9C2}"/>
    <dgm:cxn modelId="{8E685ED2-E40C-46E9-A59D-7A20D81F5D0B}" type="presOf" srcId="{D86FB540-9A7C-46E5-BD80-4237E5D076A4}" destId="{9DBE4781-5464-4DF0-961D-469C2502AE6F}" srcOrd="0" destOrd="3" presId="urn:microsoft.com/office/officeart/2005/8/layout/chevron2"/>
    <dgm:cxn modelId="{CD9EF8E4-4FB3-4393-AF60-792D8145B765}" type="presOf" srcId="{791CB7BF-3C02-419F-A522-29F1955AF0A2}" destId="{96EEEE4E-BCB9-4227-9655-A39EADF57352}" srcOrd="0" destOrd="0" presId="urn:microsoft.com/office/officeart/2005/8/layout/chevron2"/>
    <dgm:cxn modelId="{5BE9B5F0-EB2D-41AB-B01B-4B595D0F0718}" type="presOf" srcId="{583A085B-C6CF-4527-AA09-CF69299B089A}" destId="{BACEDE58-5F51-4F82-A033-1A6238BD5180}" srcOrd="0" destOrd="0" presId="urn:microsoft.com/office/officeart/2005/8/layout/chevron2"/>
    <dgm:cxn modelId="{9EBB0BD0-7B24-4DBF-B6D2-F7224295039C}" type="presParOf" srcId="{96EEEE4E-BCB9-4227-9655-A39EADF57352}" destId="{665A80B2-B0A0-4954-B300-1ACEF3491E6D}" srcOrd="0" destOrd="0" presId="urn:microsoft.com/office/officeart/2005/8/layout/chevron2"/>
    <dgm:cxn modelId="{709AABD6-A0B6-4DEA-A928-4E42CFF906A9}" type="presParOf" srcId="{665A80B2-B0A0-4954-B300-1ACEF3491E6D}" destId="{2473067A-157F-42C9-99D9-EEC7943AF3AE}" srcOrd="0" destOrd="0" presId="urn:microsoft.com/office/officeart/2005/8/layout/chevron2"/>
    <dgm:cxn modelId="{FDDF72FA-8F1F-46C1-89F4-7C77E3A54CC5}" type="presParOf" srcId="{665A80B2-B0A0-4954-B300-1ACEF3491E6D}" destId="{BACEDE58-5F51-4F82-A033-1A6238BD5180}" srcOrd="1" destOrd="0" presId="urn:microsoft.com/office/officeart/2005/8/layout/chevron2"/>
    <dgm:cxn modelId="{45662FBC-E954-470F-A4A5-19D0819B1B28}" type="presParOf" srcId="{96EEEE4E-BCB9-4227-9655-A39EADF57352}" destId="{8C3014B1-FCC7-4A17-A449-7A83D50620CC}" srcOrd="1" destOrd="0" presId="urn:microsoft.com/office/officeart/2005/8/layout/chevron2"/>
    <dgm:cxn modelId="{3016D726-8ADD-4495-86F1-2455C6930604}" type="presParOf" srcId="{96EEEE4E-BCB9-4227-9655-A39EADF57352}" destId="{5AB5E85F-7F36-4C6F-BA56-37C9C8650B0B}" srcOrd="2" destOrd="0" presId="urn:microsoft.com/office/officeart/2005/8/layout/chevron2"/>
    <dgm:cxn modelId="{43027DB3-8613-4F8E-AD0B-3B8F9BFD5CC3}" type="presParOf" srcId="{5AB5E85F-7F36-4C6F-BA56-37C9C8650B0B}" destId="{071905BE-8298-428D-BF4C-3EBF0A5B6654}" srcOrd="0" destOrd="0" presId="urn:microsoft.com/office/officeart/2005/8/layout/chevron2"/>
    <dgm:cxn modelId="{1C078113-41F8-4B49-9E21-C4F1FD663A55}" type="presParOf" srcId="{5AB5E85F-7F36-4C6F-BA56-37C9C8650B0B}" destId="{E358D67A-EF08-4BDE-B578-9A1F8AF82940}" srcOrd="1" destOrd="0" presId="urn:microsoft.com/office/officeart/2005/8/layout/chevron2"/>
    <dgm:cxn modelId="{029419F4-BAA6-4443-92BE-715C8A29CAF7}" type="presParOf" srcId="{96EEEE4E-BCB9-4227-9655-A39EADF57352}" destId="{F738D601-D611-4641-A76F-14B2E5A4FE41}" srcOrd="3" destOrd="0" presId="urn:microsoft.com/office/officeart/2005/8/layout/chevron2"/>
    <dgm:cxn modelId="{0E4757A1-A06E-4DD5-8AB2-9596BE8EFA3A}" type="presParOf" srcId="{96EEEE4E-BCB9-4227-9655-A39EADF57352}" destId="{9852FD6F-1940-4F77-9A5E-21A3F3512300}" srcOrd="4" destOrd="0" presId="urn:microsoft.com/office/officeart/2005/8/layout/chevron2"/>
    <dgm:cxn modelId="{88457F89-EC71-45FA-9829-C20721587627}" type="presParOf" srcId="{9852FD6F-1940-4F77-9A5E-21A3F3512300}" destId="{54D20154-1A22-4DD1-900E-A6A188C2CC97}" srcOrd="0" destOrd="0" presId="urn:microsoft.com/office/officeart/2005/8/layout/chevron2"/>
    <dgm:cxn modelId="{FCF21F3B-1AB3-4607-9887-476808E68558}" type="presParOf" srcId="{9852FD6F-1940-4F77-9A5E-21A3F3512300}" destId="{9DBE4781-5464-4DF0-961D-469C2502AE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CB7BF-3C02-419F-A522-29F1955AF0A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AR"/>
        </a:p>
      </dgm:t>
    </dgm:pt>
    <dgm:pt modelId="{52035AF8-7FD4-4EA2-9345-61DFF9D37C76}">
      <dgm:prSet phldrT="[Texto]"/>
      <dgm:spPr>
        <a:solidFill>
          <a:srgbClr val="62A4F4"/>
        </a:solidFill>
      </dgm:spPr>
      <dgm:t>
        <a:bodyPr/>
        <a:lstStyle/>
        <a:p>
          <a:r>
            <a:rPr lang="es-AR" dirty="0">
              <a:solidFill>
                <a:schemeClr val="bg1"/>
              </a:solidFill>
            </a:rPr>
            <a:t>Comité de Pares</a:t>
          </a:r>
        </a:p>
      </dgm:t>
    </dgm:pt>
    <dgm:pt modelId="{220B3AB1-63A0-4318-9D34-1631DD5A19A3}" type="parTrans" cxnId="{0B1D1BB0-ABCC-42E4-870B-4B2D8EC11C2A}">
      <dgm:prSet/>
      <dgm:spPr/>
      <dgm:t>
        <a:bodyPr/>
        <a:lstStyle/>
        <a:p>
          <a:endParaRPr lang="es-AR"/>
        </a:p>
      </dgm:t>
    </dgm:pt>
    <dgm:pt modelId="{7B62F7E9-099C-46EF-A56B-CFF6F8F04336}" type="sibTrans" cxnId="{0B1D1BB0-ABCC-42E4-870B-4B2D8EC11C2A}">
      <dgm:prSet/>
      <dgm:spPr/>
      <dgm:t>
        <a:bodyPr/>
        <a:lstStyle/>
        <a:p>
          <a:endParaRPr lang="es-AR"/>
        </a:p>
      </dgm:t>
    </dgm:pt>
    <dgm:pt modelId="{583A085B-C6CF-4527-AA09-CF69299B089A}">
      <dgm:prSet phldrT="[Texto]" custT="1"/>
      <dgm:spPr/>
      <dgm:t>
        <a:bodyPr/>
        <a:lstStyle/>
        <a:p>
          <a:pPr>
            <a:buNone/>
          </a:pPr>
          <a:r>
            <a:rPr lang="es-MX" sz="1600" b="0" i="0" dirty="0">
              <a:solidFill>
                <a:schemeClr val="tx1"/>
              </a:solidFill>
              <a:effectLst/>
              <a:latin typeface="+mn-lt"/>
            </a:rPr>
            <a:t>Visita de Pares Evaluadores a la institución (Virtuales - Hibridas):</a:t>
          </a:r>
          <a:endParaRPr lang="es-AR" sz="1600" dirty="0">
            <a:solidFill>
              <a:schemeClr val="tx1"/>
            </a:solidFill>
            <a:latin typeface="+mn-lt"/>
          </a:endParaRPr>
        </a:p>
      </dgm:t>
    </dgm:pt>
    <dgm:pt modelId="{58BDD8DA-A2AF-4F51-BFDA-EB0AE14D8656}" type="parTrans" cxnId="{03984EA4-61B4-4BA2-993E-85DBAC822009}">
      <dgm:prSet/>
      <dgm:spPr/>
      <dgm:t>
        <a:bodyPr/>
        <a:lstStyle/>
        <a:p>
          <a:endParaRPr lang="es-AR"/>
        </a:p>
      </dgm:t>
    </dgm:pt>
    <dgm:pt modelId="{248D3274-278E-42BB-85F7-21E5FFCAD300}" type="sibTrans" cxnId="{03984EA4-61B4-4BA2-993E-85DBAC822009}">
      <dgm:prSet/>
      <dgm:spPr/>
      <dgm:t>
        <a:bodyPr/>
        <a:lstStyle/>
        <a:p>
          <a:endParaRPr lang="es-AR"/>
        </a:p>
      </dgm:t>
    </dgm:pt>
    <dgm:pt modelId="{DA798CB1-8AF2-4B21-BD37-E7BB2BB8DE2D}">
      <dgm:prSet phldrT="[Texto]"/>
      <dgm:spPr>
        <a:solidFill>
          <a:srgbClr val="62A4F4"/>
        </a:solidFill>
      </dgm:spPr>
      <dgm:t>
        <a:bodyPr/>
        <a:lstStyle/>
        <a:p>
          <a:r>
            <a:rPr lang="es-AR" dirty="0">
              <a:solidFill>
                <a:schemeClr val="bg1"/>
              </a:solidFill>
            </a:rPr>
            <a:t>Vista al Informe de Evaluación</a:t>
          </a:r>
        </a:p>
      </dgm:t>
    </dgm:pt>
    <dgm:pt modelId="{9F3B90F0-34EB-4B97-9723-09E761B26D94}" type="parTrans" cxnId="{632A30CB-0506-43DE-B78F-BB25667E343A}">
      <dgm:prSet/>
      <dgm:spPr/>
      <dgm:t>
        <a:bodyPr/>
        <a:lstStyle/>
        <a:p>
          <a:endParaRPr lang="es-AR"/>
        </a:p>
      </dgm:t>
    </dgm:pt>
    <dgm:pt modelId="{FD4405C1-F69E-449E-B91A-5C626844F9C2}" type="sibTrans" cxnId="{632A30CB-0506-43DE-B78F-BB25667E343A}">
      <dgm:prSet/>
      <dgm:spPr/>
      <dgm:t>
        <a:bodyPr/>
        <a:lstStyle/>
        <a:p>
          <a:endParaRPr lang="es-AR"/>
        </a:p>
      </dgm:t>
    </dgm:pt>
    <dgm:pt modelId="{7E730956-BD38-4FF2-B59B-D927CAFB2778}">
      <dgm:prSet phldrT="[Texto]" custT="1"/>
      <dgm:spPr/>
      <dgm:t>
        <a:bodyPr/>
        <a:lstStyle/>
        <a:p>
          <a:r>
            <a:rPr lang="es-MX" sz="1600" b="0" i="0" dirty="0">
              <a:solidFill>
                <a:schemeClr val="tx1"/>
              </a:solidFill>
              <a:effectLst/>
              <a:latin typeface="+mn-lt"/>
            </a:rPr>
            <a:t>Plazo de 30 días hábiles para responder  los requerimientos formulados (contados desde la fecha de notificación a través de la plataforma TAD) </a:t>
          </a:r>
          <a:endParaRPr lang="es-AR" sz="1600" dirty="0">
            <a:solidFill>
              <a:schemeClr val="tx1"/>
            </a:solidFill>
            <a:latin typeface="+mn-lt"/>
          </a:endParaRPr>
        </a:p>
      </dgm:t>
    </dgm:pt>
    <dgm:pt modelId="{5B3547C1-2B78-401F-9935-37068F7DFFC5}" type="parTrans" cxnId="{6FD54079-DE99-4449-99FE-E2807553A991}">
      <dgm:prSet/>
      <dgm:spPr/>
      <dgm:t>
        <a:bodyPr/>
        <a:lstStyle/>
        <a:p>
          <a:endParaRPr lang="es-AR"/>
        </a:p>
      </dgm:t>
    </dgm:pt>
    <dgm:pt modelId="{B68E60AE-8642-4CE4-971A-5E4396E94E60}" type="sibTrans" cxnId="{6FD54079-DE99-4449-99FE-E2807553A991}">
      <dgm:prSet/>
      <dgm:spPr/>
      <dgm:t>
        <a:bodyPr/>
        <a:lstStyle/>
        <a:p>
          <a:endParaRPr lang="es-AR"/>
        </a:p>
      </dgm:t>
    </dgm:pt>
    <dgm:pt modelId="{A3FD27EC-758F-474C-9494-7211340DCEB9}">
      <dgm:prSet phldrT="[Texto]"/>
      <dgm:spPr>
        <a:solidFill>
          <a:srgbClr val="62A4F4"/>
        </a:solidFill>
      </dgm:spPr>
      <dgm:t>
        <a:bodyPr/>
        <a:lstStyle/>
        <a:p>
          <a:r>
            <a:rPr lang="es-AR" dirty="0">
              <a:solidFill>
                <a:schemeClr val="bg1"/>
              </a:solidFill>
            </a:rPr>
            <a:t>Resolución de CONEAU</a:t>
          </a:r>
        </a:p>
      </dgm:t>
    </dgm:pt>
    <dgm:pt modelId="{26796804-5F5C-4BD9-B950-92E9FACE0D22}" type="parTrans" cxnId="{7F3EA08A-3CF6-47B8-9677-355C63C74FF3}">
      <dgm:prSet/>
      <dgm:spPr/>
      <dgm:t>
        <a:bodyPr/>
        <a:lstStyle/>
        <a:p>
          <a:endParaRPr lang="es-AR"/>
        </a:p>
      </dgm:t>
    </dgm:pt>
    <dgm:pt modelId="{239D5D50-5B11-4AE1-A4DD-8EA511985F94}" type="sibTrans" cxnId="{7F3EA08A-3CF6-47B8-9677-355C63C74FF3}">
      <dgm:prSet/>
      <dgm:spPr/>
      <dgm:t>
        <a:bodyPr/>
        <a:lstStyle/>
        <a:p>
          <a:endParaRPr lang="es-AR"/>
        </a:p>
      </dgm:t>
    </dgm:pt>
    <dgm:pt modelId="{918A58F4-BAD2-4552-94C6-E37D7FED2911}">
      <dgm:prSet phldrT="[Texto]" custT="1"/>
      <dgm:spPr/>
      <dgm:t>
        <a:bodyPr/>
        <a:lstStyle/>
        <a:p>
          <a:r>
            <a:rPr lang="es-AR" sz="1600" dirty="0">
              <a:solidFill>
                <a:schemeClr val="tx1"/>
              </a:solidFill>
              <a:latin typeface="+mn-lt"/>
            </a:rPr>
            <a:t>Carreras que se presentan en segunda fase: queda a criterio de la CONEAU la decisión de hacerlo</a:t>
          </a:r>
        </a:p>
      </dgm:t>
    </dgm:pt>
    <dgm:pt modelId="{CCC631BC-71B8-4397-B3D4-704F24898952}" type="parTrans" cxnId="{27FE2843-82F7-4F09-BAA7-803A69551B52}">
      <dgm:prSet/>
      <dgm:spPr/>
      <dgm:t>
        <a:bodyPr/>
        <a:lstStyle/>
        <a:p>
          <a:endParaRPr lang="es-AR"/>
        </a:p>
      </dgm:t>
    </dgm:pt>
    <dgm:pt modelId="{5C256151-D4F8-4158-BBD8-257F316C3437}" type="sibTrans" cxnId="{27FE2843-82F7-4F09-BAA7-803A69551B52}">
      <dgm:prSet/>
      <dgm:spPr/>
      <dgm:t>
        <a:bodyPr/>
        <a:lstStyle/>
        <a:p>
          <a:endParaRPr lang="es-AR"/>
        </a:p>
      </dgm:t>
    </dgm:pt>
    <dgm:pt modelId="{BEE15BBF-7579-4946-9C95-972FC0F1F706}">
      <dgm:prSet phldrT="[Texto]" custT="1"/>
      <dgm:spPr/>
      <dgm:t>
        <a:bodyPr/>
        <a:lstStyle/>
        <a:p>
          <a:r>
            <a:rPr lang="es-AR" sz="1600" dirty="0">
              <a:solidFill>
                <a:schemeClr val="tx1"/>
              </a:solidFill>
              <a:latin typeface="+mn-lt"/>
            </a:rPr>
            <a:t>Elaboración de informe de Evaluación</a:t>
          </a:r>
        </a:p>
      </dgm:t>
    </dgm:pt>
    <dgm:pt modelId="{B06CAEED-E2DE-4A9E-8341-99A90942444A}" type="parTrans" cxnId="{C61C53C4-6841-4355-8B17-FAA3E93FB7A0}">
      <dgm:prSet/>
      <dgm:spPr/>
      <dgm:t>
        <a:bodyPr/>
        <a:lstStyle/>
        <a:p>
          <a:endParaRPr lang="es-AR"/>
        </a:p>
      </dgm:t>
    </dgm:pt>
    <dgm:pt modelId="{B1FA4865-EDDB-47E3-BE4E-71E9B0E376AE}" type="sibTrans" cxnId="{C61C53C4-6841-4355-8B17-FAA3E93FB7A0}">
      <dgm:prSet/>
      <dgm:spPr/>
      <dgm:t>
        <a:bodyPr/>
        <a:lstStyle/>
        <a:p>
          <a:endParaRPr lang="es-AR"/>
        </a:p>
      </dgm:t>
    </dgm:pt>
    <dgm:pt modelId="{F1F18648-7C94-43F7-8922-DD4BE1E9CADD}">
      <dgm:prSet phldrT="[Texto]" custT="1"/>
      <dgm:spPr/>
      <dgm:t>
        <a:bodyPr/>
        <a:lstStyle/>
        <a:p>
          <a:r>
            <a:rPr lang="es-AR" sz="1600" dirty="0">
              <a:solidFill>
                <a:schemeClr val="tx1"/>
              </a:solidFill>
              <a:latin typeface="+mn-lt"/>
            </a:rPr>
            <a:t>Todos los requerimientos deberán ser contestados. Las propuestas para la superación de </a:t>
          </a:r>
          <a:r>
            <a:rPr lang="es-AR" sz="1600" dirty="0" err="1">
              <a:solidFill>
                <a:schemeClr val="tx1"/>
              </a:solidFill>
              <a:latin typeface="+mn-lt"/>
            </a:rPr>
            <a:t>deficits</a:t>
          </a:r>
          <a:r>
            <a:rPr lang="es-AR" sz="1600" dirty="0">
              <a:solidFill>
                <a:schemeClr val="tx1"/>
              </a:solidFill>
              <a:latin typeface="+mn-lt"/>
            </a:rPr>
            <a:t> deben ser factibles y precisas</a:t>
          </a:r>
        </a:p>
      </dgm:t>
    </dgm:pt>
    <dgm:pt modelId="{62DFA11B-EFFA-4141-9193-CD9C645072B8}" type="parTrans" cxnId="{C751C98C-89DA-4067-876C-B832622D087D}">
      <dgm:prSet/>
      <dgm:spPr/>
      <dgm:t>
        <a:bodyPr/>
        <a:lstStyle/>
        <a:p>
          <a:endParaRPr lang="es-AR"/>
        </a:p>
      </dgm:t>
    </dgm:pt>
    <dgm:pt modelId="{AF658F1B-DDB0-4913-BC84-ECC17DE17D8D}" type="sibTrans" cxnId="{C751C98C-89DA-4067-876C-B832622D087D}">
      <dgm:prSet/>
      <dgm:spPr/>
      <dgm:t>
        <a:bodyPr/>
        <a:lstStyle/>
        <a:p>
          <a:endParaRPr lang="es-AR"/>
        </a:p>
      </dgm:t>
    </dgm:pt>
    <dgm:pt modelId="{07A93D6C-A45D-4AED-A005-C45DE5A0B524}">
      <dgm:prSet phldrT="[Texto]" custT="1"/>
      <dgm:spPr/>
      <dgm:t>
        <a:bodyPr/>
        <a:lstStyle/>
        <a:p>
          <a:r>
            <a:rPr lang="es-AR" sz="1600" dirty="0">
              <a:solidFill>
                <a:schemeClr val="tx1"/>
              </a:solidFill>
              <a:latin typeface="+mn-lt"/>
            </a:rPr>
            <a:t>Carreras que se presentan por primera vez o que no hayan resultado acreditadas previamente. </a:t>
          </a:r>
        </a:p>
      </dgm:t>
    </dgm:pt>
    <dgm:pt modelId="{8F1979F8-F4FF-435E-9722-F6EE66DDF519}" type="parTrans" cxnId="{955A8FD7-ABAB-450D-98C2-A5F38B699C42}">
      <dgm:prSet/>
      <dgm:spPr/>
      <dgm:t>
        <a:bodyPr/>
        <a:lstStyle/>
        <a:p>
          <a:endParaRPr lang="es-AR"/>
        </a:p>
      </dgm:t>
    </dgm:pt>
    <dgm:pt modelId="{9C0FDEB7-6A71-4189-8DCF-35834ADB2268}" type="sibTrans" cxnId="{955A8FD7-ABAB-450D-98C2-A5F38B699C42}">
      <dgm:prSet/>
      <dgm:spPr/>
      <dgm:t>
        <a:bodyPr/>
        <a:lstStyle/>
        <a:p>
          <a:endParaRPr lang="es-AR"/>
        </a:p>
      </dgm:t>
    </dgm:pt>
    <dgm:pt modelId="{DA1A0152-C03A-4D3E-8DAE-23C344337A42}">
      <dgm:prSet phldrT="[Texto]" custT="1"/>
      <dgm:spPr/>
      <dgm:t>
        <a:bodyPr/>
        <a:lstStyle/>
        <a:p>
          <a:pPr>
            <a:buNone/>
          </a:pPr>
          <a:r>
            <a:rPr lang="es-AR" sz="1600" dirty="0"/>
            <a:t>Posibles resultados:</a:t>
          </a:r>
        </a:p>
      </dgm:t>
    </dgm:pt>
    <dgm:pt modelId="{41344503-B238-4B58-930B-0576C5BF8BB9}" type="parTrans" cxnId="{52359254-1B67-46E6-A3E3-B6255A47F228}">
      <dgm:prSet/>
      <dgm:spPr/>
      <dgm:t>
        <a:bodyPr/>
        <a:lstStyle/>
        <a:p>
          <a:endParaRPr lang="es-AR"/>
        </a:p>
      </dgm:t>
    </dgm:pt>
    <dgm:pt modelId="{F256675A-3EC1-41E5-B960-3BB92A4B428D}" type="sibTrans" cxnId="{52359254-1B67-46E6-A3E3-B6255A47F228}">
      <dgm:prSet/>
      <dgm:spPr/>
      <dgm:t>
        <a:bodyPr/>
        <a:lstStyle/>
        <a:p>
          <a:endParaRPr lang="es-AR"/>
        </a:p>
      </dgm:t>
    </dgm:pt>
    <dgm:pt modelId="{2D48566E-0C22-496B-BDE5-02F99D331A67}">
      <dgm:prSet phldrT="[Texto]" custT="1"/>
      <dgm:spPr/>
      <dgm:t>
        <a:bodyPr/>
        <a:lstStyle/>
        <a:p>
          <a:r>
            <a:rPr lang="es-AR" sz="1600" dirty="0"/>
            <a:t>Acreditar por 6 años: cumple con el perfil previsto en los estándares</a:t>
          </a:r>
        </a:p>
      </dgm:t>
    </dgm:pt>
    <dgm:pt modelId="{A76A65FB-055F-4289-A024-6A8B8B16278C}" type="parTrans" cxnId="{3A672339-99A5-4B5F-83A8-EDD9132F6921}">
      <dgm:prSet/>
      <dgm:spPr/>
      <dgm:t>
        <a:bodyPr/>
        <a:lstStyle/>
        <a:p>
          <a:endParaRPr lang="es-AR"/>
        </a:p>
      </dgm:t>
    </dgm:pt>
    <dgm:pt modelId="{312A4A5B-C7D1-4BE9-A97C-F49BC6B0B2B7}" type="sibTrans" cxnId="{3A672339-99A5-4B5F-83A8-EDD9132F6921}">
      <dgm:prSet/>
      <dgm:spPr/>
      <dgm:t>
        <a:bodyPr/>
        <a:lstStyle/>
        <a:p>
          <a:endParaRPr lang="es-AR"/>
        </a:p>
      </dgm:t>
    </dgm:pt>
    <dgm:pt modelId="{A3317A49-91C7-4DA2-A74A-92C735D0645C}">
      <dgm:prSet phldrT="[Texto]" custT="1"/>
      <dgm:spPr/>
      <dgm:t>
        <a:bodyPr/>
        <a:lstStyle/>
        <a:p>
          <a:r>
            <a:rPr lang="es-AR" sz="1600" dirty="0"/>
            <a:t>Acreditar por 3 años: cumple con perfil previsto pero tiene un ciclo completo de dictado o no cumple con los criterios de calidad pero presenta estrategias de mejoramiento adecuadas </a:t>
          </a:r>
        </a:p>
      </dgm:t>
    </dgm:pt>
    <dgm:pt modelId="{B843D246-ADC5-42FE-960F-21E7E9D84F53}" type="parTrans" cxnId="{D5901543-EB35-4D03-AD30-B2B08B008C6D}">
      <dgm:prSet/>
      <dgm:spPr/>
      <dgm:t>
        <a:bodyPr/>
        <a:lstStyle/>
        <a:p>
          <a:endParaRPr lang="es-AR"/>
        </a:p>
      </dgm:t>
    </dgm:pt>
    <dgm:pt modelId="{5B947EC2-A1C1-4A86-9AC9-63ADD9E0EB5A}" type="sibTrans" cxnId="{D5901543-EB35-4D03-AD30-B2B08B008C6D}">
      <dgm:prSet/>
      <dgm:spPr/>
      <dgm:t>
        <a:bodyPr/>
        <a:lstStyle/>
        <a:p>
          <a:endParaRPr lang="es-AR"/>
        </a:p>
      </dgm:t>
    </dgm:pt>
    <dgm:pt modelId="{DBABEEE7-82E4-4997-A321-D35A7DDDE73E}">
      <dgm:prSet phldrT="[Texto]" custT="1"/>
      <dgm:spPr/>
      <dgm:t>
        <a:bodyPr/>
        <a:lstStyle/>
        <a:p>
          <a:r>
            <a:rPr lang="es-AR" sz="1600" dirty="0"/>
            <a:t>No acredita: no cumple con los criterios de calidad y las planes de mejora son insuficientes</a:t>
          </a:r>
        </a:p>
      </dgm:t>
    </dgm:pt>
    <dgm:pt modelId="{7FF25FC8-F7B9-47D7-AAAB-5CB600617407}" type="parTrans" cxnId="{F5AFC9FC-2109-48D3-9CA9-9F64CFDEA41A}">
      <dgm:prSet/>
      <dgm:spPr/>
      <dgm:t>
        <a:bodyPr/>
        <a:lstStyle/>
        <a:p>
          <a:endParaRPr lang="es-AR"/>
        </a:p>
      </dgm:t>
    </dgm:pt>
    <dgm:pt modelId="{114BC326-2059-434A-AD63-F60593DC1A93}" type="sibTrans" cxnId="{F5AFC9FC-2109-48D3-9CA9-9F64CFDEA41A}">
      <dgm:prSet/>
      <dgm:spPr/>
      <dgm:t>
        <a:bodyPr/>
        <a:lstStyle/>
        <a:p>
          <a:endParaRPr lang="es-AR"/>
        </a:p>
      </dgm:t>
    </dgm:pt>
    <dgm:pt modelId="{96EEEE4E-BCB9-4227-9655-A39EADF57352}" type="pres">
      <dgm:prSet presAssocID="{791CB7BF-3C02-419F-A522-29F1955AF0A2}" presName="linearFlow" presStyleCnt="0">
        <dgm:presLayoutVars>
          <dgm:dir/>
          <dgm:animLvl val="lvl"/>
          <dgm:resizeHandles val="exact"/>
        </dgm:presLayoutVars>
      </dgm:prSet>
      <dgm:spPr/>
    </dgm:pt>
    <dgm:pt modelId="{665A80B2-B0A0-4954-B300-1ACEF3491E6D}" type="pres">
      <dgm:prSet presAssocID="{52035AF8-7FD4-4EA2-9345-61DFF9D37C76}" presName="composite" presStyleCnt="0"/>
      <dgm:spPr/>
    </dgm:pt>
    <dgm:pt modelId="{2473067A-157F-42C9-99D9-EEC7943AF3AE}" type="pres">
      <dgm:prSet presAssocID="{52035AF8-7FD4-4EA2-9345-61DFF9D37C7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ACEDE58-5F51-4F82-A033-1A6238BD5180}" type="pres">
      <dgm:prSet presAssocID="{52035AF8-7FD4-4EA2-9345-61DFF9D37C76}" presName="descendantText" presStyleLbl="alignAcc1" presStyleIdx="0" presStyleCnt="3">
        <dgm:presLayoutVars>
          <dgm:bulletEnabled val="1"/>
        </dgm:presLayoutVars>
      </dgm:prSet>
      <dgm:spPr/>
    </dgm:pt>
    <dgm:pt modelId="{8C3014B1-FCC7-4A17-A449-7A83D50620CC}" type="pres">
      <dgm:prSet presAssocID="{7B62F7E9-099C-46EF-A56B-CFF6F8F04336}" presName="sp" presStyleCnt="0"/>
      <dgm:spPr/>
    </dgm:pt>
    <dgm:pt modelId="{5AB5E85F-7F36-4C6F-BA56-37C9C8650B0B}" type="pres">
      <dgm:prSet presAssocID="{DA798CB1-8AF2-4B21-BD37-E7BB2BB8DE2D}" presName="composite" presStyleCnt="0"/>
      <dgm:spPr/>
    </dgm:pt>
    <dgm:pt modelId="{071905BE-8298-428D-BF4C-3EBF0A5B6654}" type="pres">
      <dgm:prSet presAssocID="{DA798CB1-8AF2-4B21-BD37-E7BB2BB8DE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358D67A-EF08-4BDE-B578-9A1F8AF82940}" type="pres">
      <dgm:prSet presAssocID="{DA798CB1-8AF2-4B21-BD37-E7BB2BB8DE2D}" presName="descendantText" presStyleLbl="alignAcc1" presStyleIdx="1" presStyleCnt="3" custLinFactNeighborX="-26" custLinFactNeighborY="430">
        <dgm:presLayoutVars>
          <dgm:bulletEnabled val="1"/>
        </dgm:presLayoutVars>
      </dgm:prSet>
      <dgm:spPr/>
    </dgm:pt>
    <dgm:pt modelId="{F738D601-D611-4641-A76F-14B2E5A4FE41}" type="pres">
      <dgm:prSet presAssocID="{FD4405C1-F69E-449E-B91A-5C626844F9C2}" presName="sp" presStyleCnt="0"/>
      <dgm:spPr/>
    </dgm:pt>
    <dgm:pt modelId="{9852FD6F-1940-4F77-9A5E-21A3F3512300}" type="pres">
      <dgm:prSet presAssocID="{A3FD27EC-758F-474C-9494-7211340DCEB9}" presName="composite" presStyleCnt="0"/>
      <dgm:spPr/>
    </dgm:pt>
    <dgm:pt modelId="{54D20154-1A22-4DD1-900E-A6A188C2CC97}" type="pres">
      <dgm:prSet presAssocID="{A3FD27EC-758F-474C-9494-7211340DCEB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BE4781-5464-4DF0-961D-469C2502AE6F}" type="pres">
      <dgm:prSet presAssocID="{A3FD27EC-758F-474C-9494-7211340DCEB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A173430-FD42-4E54-9CBE-B8E318EDA79D}" type="presOf" srcId="{07A93D6C-A45D-4AED-A005-C45DE5A0B524}" destId="{BACEDE58-5F51-4F82-A033-1A6238BD5180}" srcOrd="0" destOrd="1" presId="urn:microsoft.com/office/officeart/2005/8/layout/chevron2"/>
    <dgm:cxn modelId="{9D2BAF35-03DD-446A-9226-1A6EFBE8EF6F}" type="presOf" srcId="{52035AF8-7FD4-4EA2-9345-61DFF9D37C76}" destId="{2473067A-157F-42C9-99D9-EEC7943AF3AE}" srcOrd="0" destOrd="0" presId="urn:microsoft.com/office/officeart/2005/8/layout/chevron2"/>
    <dgm:cxn modelId="{3A672339-99A5-4B5F-83A8-EDD9132F6921}" srcId="{A3FD27EC-758F-474C-9494-7211340DCEB9}" destId="{2D48566E-0C22-496B-BDE5-02F99D331A67}" srcOrd="1" destOrd="0" parTransId="{A76A65FB-055F-4289-A024-6A8B8B16278C}" sibTransId="{312A4A5B-C7D1-4BE9-A97C-F49BC6B0B2B7}"/>
    <dgm:cxn modelId="{D5901543-EB35-4D03-AD30-B2B08B008C6D}" srcId="{A3FD27EC-758F-474C-9494-7211340DCEB9}" destId="{A3317A49-91C7-4DA2-A74A-92C735D0645C}" srcOrd="2" destOrd="0" parTransId="{B843D246-ADC5-42FE-960F-21E7E9D84F53}" sibTransId="{5B947EC2-A1C1-4A86-9AC9-63ADD9E0EB5A}"/>
    <dgm:cxn modelId="{27FE2843-82F7-4F09-BAA7-803A69551B52}" srcId="{52035AF8-7FD4-4EA2-9345-61DFF9D37C76}" destId="{918A58F4-BAD2-4552-94C6-E37D7FED2911}" srcOrd="2" destOrd="0" parTransId="{CCC631BC-71B8-4397-B3D4-704F24898952}" sibTransId="{5C256151-D4F8-4158-BBD8-257F316C3437}"/>
    <dgm:cxn modelId="{ED69154B-5766-474E-A383-59060D3FC9FC}" type="presOf" srcId="{DA1A0152-C03A-4D3E-8DAE-23C344337A42}" destId="{9DBE4781-5464-4DF0-961D-469C2502AE6F}" srcOrd="0" destOrd="0" presId="urn:microsoft.com/office/officeart/2005/8/layout/chevron2"/>
    <dgm:cxn modelId="{52359254-1B67-46E6-A3E3-B6255A47F228}" srcId="{A3FD27EC-758F-474C-9494-7211340DCEB9}" destId="{DA1A0152-C03A-4D3E-8DAE-23C344337A42}" srcOrd="0" destOrd="0" parTransId="{41344503-B238-4B58-930B-0576C5BF8BB9}" sibTransId="{F256675A-3EC1-41E5-B960-3BB92A4B428D}"/>
    <dgm:cxn modelId="{6FD54079-DE99-4449-99FE-E2807553A991}" srcId="{DA798CB1-8AF2-4B21-BD37-E7BB2BB8DE2D}" destId="{7E730956-BD38-4FF2-B59B-D927CAFB2778}" srcOrd="0" destOrd="0" parTransId="{5B3547C1-2B78-401F-9935-37068F7DFFC5}" sibTransId="{B68E60AE-8642-4CE4-971A-5E4396E94E60}"/>
    <dgm:cxn modelId="{7F3EA08A-3CF6-47B8-9677-355C63C74FF3}" srcId="{791CB7BF-3C02-419F-A522-29F1955AF0A2}" destId="{A3FD27EC-758F-474C-9494-7211340DCEB9}" srcOrd="2" destOrd="0" parTransId="{26796804-5F5C-4BD9-B950-92E9FACE0D22}" sibTransId="{239D5D50-5B11-4AE1-A4DD-8EA511985F94}"/>
    <dgm:cxn modelId="{C60DD48B-942E-4644-B2A5-487307613E17}" type="presOf" srcId="{BEE15BBF-7579-4946-9C95-972FC0F1F706}" destId="{BACEDE58-5F51-4F82-A033-1A6238BD5180}" srcOrd="0" destOrd="3" presId="urn:microsoft.com/office/officeart/2005/8/layout/chevron2"/>
    <dgm:cxn modelId="{98788E8C-665F-4B9B-A982-9934BF11E977}" type="presOf" srcId="{DBABEEE7-82E4-4997-A321-D35A7DDDE73E}" destId="{9DBE4781-5464-4DF0-961D-469C2502AE6F}" srcOrd="0" destOrd="3" presId="urn:microsoft.com/office/officeart/2005/8/layout/chevron2"/>
    <dgm:cxn modelId="{C751C98C-89DA-4067-876C-B832622D087D}" srcId="{DA798CB1-8AF2-4B21-BD37-E7BB2BB8DE2D}" destId="{F1F18648-7C94-43F7-8922-DD4BE1E9CADD}" srcOrd="1" destOrd="0" parTransId="{62DFA11B-EFFA-4141-9193-CD9C645072B8}" sibTransId="{AF658F1B-DDB0-4913-BC84-ECC17DE17D8D}"/>
    <dgm:cxn modelId="{EF461D8F-8229-42A3-9686-F6AB388079F4}" type="presOf" srcId="{918A58F4-BAD2-4552-94C6-E37D7FED2911}" destId="{BACEDE58-5F51-4F82-A033-1A6238BD5180}" srcOrd="0" destOrd="2" presId="urn:microsoft.com/office/officeart/2005/8/layout/chevron2"/>
    <dgm:cxn modelId="{C23FDC99-8CC6-4AA5-8A89-98CBB44DC3AB}" type="presOf" srcId="{2D48566E-0C22-496B-BDE5-02F99D331A67}" destId="{9DBE4781-5464-4DF0-961D-469C2502AE6F}" srcOrd="0" destOrd="1" presId="urn:microsoft.com/office/officeart/2005/8/layout/chevron2"/>
    <dgm:cxn modelId="{7414D2A1-C580-4781-9705-822CF127EBDE}" type="presOf" srcId="{A3FD27EC-758F-474C-9494-7211340DCEB9}" destId="{54D20154-1A22-4DD1-900E-A6A188C2CC97}" srcOrd="0" destOrd="0" presId="urn:microsoft.com/office/officeart/2005/8/layout/chevron2"/>
    <dgm:cxn modelId="{03984EA4-61B4-4BA2-993E-85DBAC822009}" srcId="{52035AF8-7FD4-4EA2-9345-61DFF9D37C76}" destId="{583A085B-C6CF-4527-AA09-CF69299B089A}" srcOrd="0" destOrd="0" parTransId="{58BDD8DA-A2AF-4F51-BFDA-EB0AE14D8656}" sibTransId="{248D3274-278E-42BB-85F7-21E5FFCAD300}"/>
    <dgm:cxn modelId="{0B1D1BB0-ABCC-42E4-870B-4B2D8EC11C2A}" srcId="{791CB7BF-3C02-419F-A522-29F1955AF0A2}" destId="{52035AF8-7FD4-4EA2-9345-61DFF9D37C76}" srcOrd="0" destOrd="0" parTransId="{220B3AB1-63A0-4318-9D34-1631DD5A19A3}" sibTransId="{7B62F7E9-099C-46EF-A56B-CFF6F8F04336}"/>
    <dgm:cxn modelId="{A5A8B1B0-68D5-47A3-8507-98E5B4C91C29}" type="presOf" srcId="{A3317A49-91C7-4DA2-A74A-92C735D0645C}" destId="{9DBE4781-5464-4DF0-961D-469C2502AE6F}" srcOrd="0" destOrd="2" presId="urn:microsoft.com/office/officeart/2005/8/layout/chevron2"/>
    <dgm:cxn modelId="{F3A985B6-ADD5-4692-B60D-61AA70450E9A}" type="presOf" srcId="{F1F18648-7C94-43F7-8922-DD4BE1E9CADD}" destId="{E358D67A-EF08-4BDE-B578-9A1F8AF82940}" srcOrd="0" destOrd="1" presId="urn:microsoft.com/office/officeart/2005/8/layout/chevron2"/>
    <dgm:cxn modelId="{311ECDC0-9BE5-4AEF-AA21-6F6956DC66C0}" type="presOf" srcId="{DA798CB1-8AF2-4B21-BD37-E7BB2BB8DE2D}" destId="{071905BE-8298-428D-BF4C-3EBF0A5B6654}" srcOrd="0" destOrd="0" presId="urn:microsoft.com/office/officeart/2005/8/layout/chevron2"/>
    <dgm:cxn modelId="{35293AC3-CB33-4FB9-B0B3-1DF075510CEE}" type="presOf" srcId="{7E730956-BD38-4FF2-B59B-D927CAFB2778}" destId="{E358D67A-EF08-4BDE-B578-9A1F8AF82940}" srcOrd="0" destOrd="0" presId="urn:microsoft.com/office/officeart/2005/8/layout/chevron2"/>
    <dgm:cxn modelId="{C61C53C4-6841-4355-8B17-FAA3E93FB7A0}" srcId="{52035AF8-7FD4-4EA2-9345-61DFF9D37C76}" destId="{BEE15BBF-7579-4946-9C95-972FC0F1F706}" srcOrd="3" destOrd="0" parTransId="{B06CAEED-E2DE-4A9E-8341-99A90942444A}" sibTransId="{B1FA4865-EDDB-47E3-BE4E-71E9B0E376AE}"/>
    <dgm:cxn modelId="{632A30CB-0506-43DE-B78F-BB25667E343A}" srcId="{791CB7BF-3C02-419F-A522-29F1955AF0A2}" destId="{DA798CB1-8AF2-4B21-BD37-E7BB2BB8DE2D}" srcOrd="1" destOrd="0" parTransId="{9F3B90F0-34EB-4B97-9723-09E761B26D94}" sibTransId="{FD4405C1-F69E-449E-B91A-5C626844F9C2}"/>
    <dgm:cxn modelId="{955A8FD7-ABAB-450D-98C2-A5F38B699C42}" srcId="{52035AF8-7FD4-4EA2-9345-61DFF9D37C76}" destId="{07A93D6C-A45D-4AED-A005-C45DE5A0B524}" srcOrd="1" destOrd="0" parTransId="{8F1979F8-F4FF-435E-9722-F6EE66DDF519}" sibTransId="{9C0FDEB7-6A71-4189-8DCF-35834ADB2268}"/>
    <dgm:cxn modelId="{CD9EF8E4-4FB3-4393-AF60-792D8145B765}" type="presOf" srcId="{791CB7BF-3C02-419F-A522-29F1955AF0A2}" destId="{96EEEE4E-BCB9-4227-9655-A39EADF57352}" srcOrd="0" destOrd="0" presId="urn:microsoft.com/office/officeart/2005/8/layout/chevron2"/>
    <dgm:cxn modelId="{5BE9B5F0-EB2D-41AB-B01B-4B595D0F0718}" type="presOf" srcId="{583A085B-C6CF-4527-AA09-CF69299B089A}" destId="{BACEDE58-5F51-4F82-A033-1A6238BD5180}" srcOrd="0" destOrd="0" presId="urn:microsoft.com/office/officeart/2005/8/layout/chevron2"/>
    <dgm:cxn modelId="{F5AFC9FC-2109-48D3-9CA9-9F64CFDEA41A}" srcId="{A3FD27EC-758F-474C-9494-7211340DCEB9}" destId="{DBABEEE7-82E4-4997-A321-D35A7DDDE73E}" srcOrd="3" destOrd="0" parTransId="{7FF25FC8-F7B9-47D7-AAAB-5CB600617407}" sibTransId="{114BC326-2059-434A-AD63-F60593DC1A93}"/>
    <dgm:cxn modelId="{9EBB0BD0-7B24-4DBF-B6D2-F7224295039C}" type="presParOf" srcId="{96EEEE4E-BCB9-4227-9655-A39EADF57352}" destId="{665A80B2-B0A0-4954-B300-1ACEF3491E6D}" srcOrd="0" destOrd="0" presId="urn:microsoft.com/office/officeart/2005/8/layout/chevron2"/>
    <dgm:cxn modelId="{709AABD6-A0B6-4DEA-A928-4E42CFF906A9}" type="presParOf" srcId="{665A80B2-B0A0-4954-B300-1ACEF3491E6D}" destId="{2473067A-157F-42C9-99D9-EEC7943AF3AE}" srcOrd="0" destOrd="0" presId="urn:microsoft.com/office/officeart/2005/8/layout/chevron2"/>
    <dgm:cxn modelId="{FDDF72FA-8F1F-46C1-89F4-7C77E3A54CC5}" type="presParOf" srcId="{665A80B2-B0A0-4954-B300-1ACEF3491E6D}" destId="{BACEDE58-5F51-4F82-A033-1A6238BD5180}" srcOrd="1" destOrd="0" presId="urn:microsoft.com/office/officeart/2005/8/layout/chevron2"/>
    <dgm:cxn modelId="{45662FBC-E954-470F-A4A5-19D0819B1B28}" type="presParOf" srcId="{96EEEE4E-BCB9-4227-9655-A39EADF57352}" destId="{8C3014B1-FCC7-4A17-A449-7A83D50620CC}" srcOrd="1" destOrd="0" presId="urn:microsoft.com/office/officeart/2005/8/layout/chevron2"/>
    <dgm:cxn modelId="{3016D726-8ADD-4495-86F1-2455C6930604}" type="presParOf" srcId="{96EEEE4E-BCB9-4227-9655-A39EADF57352}" destId="{5AB5E85F-7F36-4C6F-BA56-37C9C8650B0B}" srcOrd="2" destOrd="0" presId="urn:microsoft.com/office/officeart/2005/8/layout/chevron2"/>
    <dgm:cxn modelId="{43027DB3-8613-4F8E-AD0B-3B8F9BFD5CC3}" type="presParOf" srcId="{5AB5E85F-7F36-4C6F-BA56-37C9C8650B0B}" destId="{071905BE-8298-428D-BF4C-3EBF0A5B6654}" srcOrd="0" destOrd="0" presId="urn:microsoft.com/office/officeart/2005/8/layout/chevron2"/>
    <dgm:cxn modelId="{1C078113-41F8-4B49-9E21-C4F1FD663A55}" type="presParOf" srcId="{5AB5E85F-7F36-4C6F-BA56-37C9C8650B0B}" destId="{E358D67A-EF08-4BDE-B578-9A1F8AF82940}" srcOrd="1" destOrd="0" presId="urn:microsoft.com/office/officeart/2005/8/layout/chevron2"/>
    <dgm:cxn modelId="{029419F4-BAA6-4443-92BE-715C8A29CAF7}" type="presParOf" srcId="{96EEEE4E-BCB9-4227-9655-A39EADF57352}" destId="{F738D601-D611-4641-A76F-14B2E5A4FE41}" srcOrd="3" destOrd="0" presId="urn:microsoft.com/office/officeart/2005/8/layout/chevron2"/>
    <dgm:cxn modelId="{0E4757A1-A06E-4DD5-8AB2-9596BE8EFA3A}" type="presParOf" srcId="{96EEEE4E-BCB9-4227-9655-A39EADF57352}" destId="{9852FD6F-1940-4F77-9A5E-21A3F3512300}" srcOrd="4" destOrd="0" presId="urn:microsoft.com/office/officeart/2005/8/layout/chevron2"/>
    <dgm:cxn modelId="{88457F89-EC71-45FA-9829-C20721587627}" type="presParOf" srcId="{9852FD6F-1940-4F77-9A5E-21A3F3512300}" destId="{54D20154-1A22-4DD1-900E-A6A188C2CC97}" srcOrd="0" destOrd="0" presId="urn:microsoft.com/office/officeart/2005/8/layout/chevron2"/>
    <dgm:cxn modelId="{FCF21F3B-1AB3-4607-9887-476808E68558}" type="presParOf" srcId="{9852FD6F-1940-4F77-9A5E-21A3F3512300}" destId="{9DBE4781-5464-4DF0-961D-469C2502AE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1CB7BF-3C02-419F-A522-29F1955AF0A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AR"/>
        </a:p>
      </dgm:t>
    </dgm:pt>
    <dgm:pt modelId="{52035AF8-7FD4-4EA2-9345-61DFF9D37C76}">
      <dgm:prSet phldrT="[Texto]" custT="1"/>
      <dgm:spPr>
        <a:solidFill>
          <a:srgbClr val="62A4F4"/>
        </a:solidFill>
      </dgm:spPr>
      <dgm:t>
        <a:bodyPr/>
        <a:lstStyle/>
        <a:p>
          <a:r>
            <a:rPr lang="es-AR" sz="1600" dirty="0">
              <a:solidFill>
                <a:schemeClr val="bg1"/>
              </a:solidFill>
            </a:rPr>
            <a:t>Segunda fase de acreditación</a:t>
          </a:r>
        </a:p>
      </dgm:t>
    </dgm:pt>
    <dgm:pt modelId="{220B3AB1-63A0-4318-9D34-1631DD5A19A3}" type="parTrans" cxnId="{0B1D1BB0-ABCC-42E4-870B-4B2D8EC11C2A}">
      <dgm:prSet/>
      <dgm:spPr/>
      <dgm:t>
        <a:bodyPr/>
        <a:lstStyle/>
        <a:p>
          <a:endParaRPr lang="es-AR"/>
        </a:p>
      </dgm:t>
    </dgm:pt>
    <dgm:pt modelId="{7B62F7E9-099C-46EF-A56B-CFF6F8F04336}" type="sibTrans" cxnId="{0B1D1BB0-ABCC-42E4-870B-4B2D8EC11C2A}">
      <dgm:prSet/>
      <dgm:spPr/>
      <dgm:t>
        <a:bodyPr/>
        <a:lstStyle/>
        <a:p>
          <a:endParaRPr lang="es-AR"/>
        </a:p>
      </dgm:t>
    </dgm:pt>
    <dgm:pt modelId="{583A085B-C6CF-4527-AA09-CF69299B089A}">
      <dgm:prSet phldrT="[Texto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i="0" kern="1200" dirty="0">
              <a:solidFill>
                <a:prstClr val="black"/>
              </a:solidFill>
              <a:effectLst/>
              <a:latin typeface="Calibri"/>
              <a:ea typeface="+mn-ea"/>
              <a:cs typeface="+mn-cs"/>
            </a:rPr>
            <a:t>En los casos de que la carrera sea acreditada por tres años, al vencimiento del plazo, una segunda fase del proceso tendrá lugar y extenderá la acreditación por los tres años restantes en caso de resultar positiva la evaluación. </a:t>
          </a:r>
          <a:endParaRPr lang="es-AR" sz="1600" b="0" i="0" kern="1200" dirty="0">
            <a:solidFill>
              <a:prstClr val="black"/>
            </a:solidFill>
            <a:effectLst/>
            <a:latin typeface="Calibri"/>
            <a:ea typeface="+mn-ea"/>
            <a:cs typeface="+mn-cs"/>
          </a:endParaRPr>
        </a:p>
      </dgm:t>
    </dgm:pt>
    <dgm:pt modelId="{58BDD8DA-A2AF-4F51-BFDA-EB0AE14D8656}" type="parTrans" cxnId="{03984EA4-61B4-4BA2-993E-85DBAC822009}">
      <dgm:prSet/>
      <dgm:spPr/>
      <dgm:t>
        <a:bodyPr/>
        <a:lstStyle/>
        <a:p>
          <a:endParaRPr lang="es-AR"/>
        </a:p>
      </dgm:t>
    </dgm:pt>
    <dgm:pt modelId="{248D3274-278E-42BB-85F7-21E5FFCAD300}" type="sibTrans" cxnId="{03984EA4-61B4-4BA2-993E-85DBAC822009}">
      <dgm:prSet/>
      <dgm:spPr/>
      <dgm:t>
        <a:bodyPr/>
        <a:lstStyle/>
        <a:p>
          <a:endParaRPr lang="es-AR"/>
        </a:p>
      </dgm:t>
    </dgm:pt>
    <dgm:pt modelId="{DA798CB1-8AF2-4B21-BD37-E7BB2BB8DE2D}">
      <dgm:prSet phldrT="[Texto]" custT="1"/>
      <dgm:spPr>
        <a:solidFill>
          <a:srgbClr val="62A4F4"/>
        </a:solidFill>
      </dgm:spPr>
      <dgm:t>
        <a:bodyPr/>
        <a:lstStyle/>
        <a:p>
          <a:r>
            <a:rPr lang="es-AR" sz="1600" dirty="0">
              <a:solidFill>
                <a:schemeClr val="bg1"/>
              </a:solidFill>
            </a:rPr>
            <a:t>Reconsideración</a:t>
          </a:r>
        </a:p>
      </dgm:t>
    </dgm:pt>
    <dgm:pt modelId="{9F3B90F0-34EB-4B97-9723-09E761B26D94}" type="parTrans" cxnId="{632A30CB-0506-43DE-B78F-BB25667E343A}">
      <dgm:prSet/>
      <dgm:spPr/>
      <dgm:t>
        <a:bodyPr/>
        <a:lstStyle/>
        <a:p>
          <a:endParaRPr lang="es-AR"/>
        </a:p>
      </dgm:t>
    </dgm:pt>
    <dgm:pt modelId="{FD4405C1-F69E-449E-B91A-5C626844F9C2}" type="sibTrans" cxnId="{632A30CB-0506-43DE-B78F-BB25667E343A}">
      <dgm:prSet/>
      <dgm:spPr/>
      <dgm:t>
        <a:bodyPr/>
        <a:lstStyle/>
        <a:p>
          <a:endParaRPr lang="es-AR"/>
        </a:p>
      </dgm:t>
    </dgm:pt>
    <dgm:pt modelId="{7E730956-BD38-4FF2-B59B-D927CAFB2778}">
      <dgm:prSet phldrT="[Texto]" custT="1"/>
      <dgm:spPr/>
      <dgm:t>
        <a:bodyPr/>
        <a:lstStyle/>
        <a:p>
          <a:r>
            <a:rPr lang="es-MX" sz="1600" b="0" i="0" dirty="0">
              <a:solidFill>
                <a:schemeClr val="tx1"/>
              </a:solidFill>
              <a:effectLst/>
              <a:latin typeface="+mj-lt"/>
            </a:rPr>
            <a:t>Dentro de los treinta días hábiles (de la notificación a través del TAD) de la </a:t>
          </a:r>
          <a:r>
            <a:rPr lang="es-MX" sz="1600" b="0" i="0" u="sng" dirty="0">
              <a:solidFill>
                <a:schemeClr val="tx1"/>
              </a:solidFill>
              <a:effectLst/>
              <a:latin typeface="+mj-lt"/>
            </a:rPr>
            <a:t>no</a:t>
          </a:r>
          <a:r>
            <a:rPr lang="es-MX" sz="1600" b="0" i="0" dirty="0">
              <a:solidFill>
                <a:schemeClr val="tx1"/>
              </a:solidFill>
              <a:effectLst/>
              <a:latin typeface="+mj-lt"/>
            </a:rPr>
            <a:t> acreditación de la carrera (primera o segunda fase) se podrá solicitar por nota (TAD) una ampliación del plazo hasta 6 meses (máx.) para subsanar los déficits existentes</a:t>
          </a:r>
          <a:endParaRPr lang="es-AR" sz="1300" dirty="0">
            <a:solidFill>
              <a:schemeClr val="tx1"/>
            </a:solidFill>
          </a:endParaRPr>
        </a:p>
      </dgm:t>
    </dgm:pt>
    <dgm:pt modelId="{5B3547C1-2B78-401F-9935-37068F7DFFC5}" type="parTrans" cxnId="{6FD54079-DE99-4449-99FE-E2807553A991}">
      <dgm:prSet/>
      <dgm:spPr/>
      <dgm:t>
        <a:bodyPr/>
        <a:lstStyle/>
        <a:p>
          <a:endParaRPr lang="es-AR"/>
        </a:p>
      </dgm:t>
    </dgm:pt>
    <dgm:pt modelId="{B68E60AE-8642-4CE4-971A-5E4396E94E60}" type="sibTrans" cxnId="{6FD54079-DE99-4449-99FE-E2807553A991}">
      <dgm:prSet/>
      <dgm:spPr/>
      <dgm:t>
        <a:bodyPr/>
        <a:lstStyle/>
        <a:p>
          <a:endParaRPr lang="es-AR"/>
        </a:p>
      </dgm:t>
    </dgm:pt>
    <dgm:pt modelId="{0DF743D7-43E0-4C87-92E0-223A3EC1800A}">
      <dgm:prSet custT="1"/>
      <dgm:spPr/>
      <dgm:t>
        <a:bodyPr/>
        <a:lstStyle/>
        <a:p>
          <a:r>
            <a:rPr lang="es-AR" sz="1600" b="0" i="0" dirty="0">
              <a:solidFill>
                <a:schemeClr val="tx1"/>
              </a:solidFill>
              <a:effectLst/>
              <a:latin typeface="+mj-lt"/>
            </a:rPr>
            <a:t>La CONEAU emitirá una nueva resolución</a:t>
          </a:r>
        </a:p>
      </dgm:t>
    </dgm:pt>
    <dgm:pt modelId="{EB995B10-2CC3-45D9-A950-96E79ED0843C}" type="parTrans" cxnId="{FD162F39-96BE-483E-8079-142B7EDE08EE}">
      <dgm:prSet/>
      <dgm:spPr/>
      <dgm:t>
        <a:bodyPr/>
        <a:lstStyle/>
        <a:p>
          <a:endParaRPr lang="es-AR"/>
        </a:p>
      </dgm:t>
    </dgm:pt>
    <dgm:pt modelId="{3E0089AD-2783-4381-911A-762694AD3F9F}" type="sibTrans" cxnId="{FD162F39-96BE-483E-8079-142B7EDE08EE}">
      <dgm:prSet/>
      <dgm:spPr/>
      <dgm:t>
        <a:bodyPr/>
        <a:lstStyle/>
        <a:p>
          <a:endParaRPr lang="es-AR"/>
        </a:p>
      </dgm:t>
    </dgm:pt>
    <dgm:pt modelId="{ABEF25E7-01C0-4A07-A6B2-A220951EFBEA}">
      <dgm:prSet custT="1"/>
      <dgm:spPr/>
      <dgm:t>
        <a:bodyPr/>
        <a:lstStyle/>
        <a:p>
          <a:r>
            <a:rPr lang="es-AR" sz="1600" b="0" i="0" dirty="0">
              <a:solidFill>
                <a:schemeClr val="tx1"/>
              </a:solidFill>
              <a:effectLst/>
              <a:latin typeface="+mj-lt"/>
            </a:rPr>
            <a:t>Dicho acto agotará la vía administrativa del proceso de acreditación en el ámbito de la CONEAU </a:t>
          </a:r>
        </a:p>
      </dgm:t>
    </dgm:pt>
    <dgm:pt modelId="{84C58974-ACFA-42F3-AB9D-0B52F1DA50A5}" type="parTrans" cxnId="{4A44E9AF-19F9-40DE-9C92-983801D58F6A}">
      <dgm:prSet/>
      <dgm:spPr/>
      <dgm:t>
        <a:bodyPr/>
        <a:lstStyle/>
        <a:p>
          <a:endParaRPr lang="es-AR"/>
        </a:p>
      </dgm:t>
    </dgm:pt>
    <dgm:pt modelId="{E66135E0-1E98-4E7F-B87A-6D969047D258}" type="sibTrans" cxnId="{4A44E9AF-19F9-40DE-9C92-983801D58F6A}">
      <dgm:prSet/>
      <dgm:spPr/>
      <dgm:t>
        <a:bodyPr/>
        <a:lstStyle/>
        <a:p>
          <a:endParaRPr lang="es-AR"/>
        </a:p>
      </dgm:t>
    </dgm:pt>
    <dgm:pt modelId="{27362FE1-ADD0-4DD1-8064-70FEF54A2C1E}">
      <dgm:prSet phldrT="[Texto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i="0" kern="1200" dirty="0">
              <a:solidFill>
                <a:prstClr val="black"/>
              </a:solidFill>
              <a:effectLst/>
              <a:latin typeface="Calibri"/>
              <a:ea typeface="+mn-ea"/>
              <a:cs typeface="+mn-cs"/>
            </a:rPr>
            <a:t>Si resultara negativo, se emitirá una resolución de no extensión del plazo de acreditación</a:t>
          </a:r>
          <a:endParaRPr lang="es-AR" sz="1600" b="0" i="0" kern="1200" dirty="0">
            <a:solidFill>
              <a:prstClr val="black"/>
            </a:solidFill>
            <a:effectLst/>
            <a:latin typeface="Calibri"/>
            <a:ea typeface="+mn-ea"/>
            <a:cs typeface="+mn-cs"/>
          </a:endParaRPr>
        </a:p>
      </dgm:t>
    </dgm:pt>
    <dgm:pt modelId="{14957EDB-2281-4408-ADD4-2CB494CE76C0}" type="parTrans" cxnId="{A8B09ABB-2E99-4726-B223-616B147E0606}">
      <dgm:prSet/>
      <dgm:spPr/>
    </dgm:pt>
    <dgm:pt modelId="{A49286F6-DB07-4C9A-8F46-0875DA2C2F19}" type="sibTrans" cxnId="{A8B09ABB-2E99-4726-B223-616B147E0606}">
      <dgm:prSet/>
      <dgm:spPr/>
    </dgm:pt>
    <dgm:pt modelId="{96EEEE4E-BCB9-4227-9655-A39EADF57352}" type="pres">
      <dgm:prSet presAssocID="{791CB7BF-3C02-419F-A522-29F1955AF0A2}" presName="linearFlow" presStyleCnt="0">
        <dgm:presLayoutVars>
          <dgm:dir/>
          <dgm:animLvl val="lvl"/>
          <dgm:resizeHandles val="exact"/>
        </dgm:presLayoutVars>
      </dgm:prSet>
      <dgm:spPr/>
    </dgm:pt>
    <dgm:pt modelId="{665A80B2-B0A0-4954-B300-1ACEF3491E6D}" type="pres">
      <dgm:prSet presAssocID="{52035AF8-7FD4-4EA2-9345-61DFF9D37C76}" presName="composite" presStyleCnt="0"/>
      <dgm:spPr/>
    </dgm:pt>
    <dgm:pt modelId="{2473067A-157F-42C9-99D9-EEC7943AF3AE}" type="pres">
      <dgm:prSet presAssocID="{52035AF8-7FD4-4EA2-9345-61DFF9D37C7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ACEDE58-5F51-4F82-A033-1A6238BD5180}" type="pres">
      <dgm:prSet presAssocID="{52035AF8-7FD4-4EA2-9345-61DFF9D37C76}" presName="descendantText" presStyleLbl="alignAcc1" presStyleIdx="0" presStyleCnt="2">
        <dgm:presLayoutVars>
          <dgm:bulletEnabled val="1"/>
        </dgm:presLayoutVars>
      </dgm:prSet>
      <dgm:spPr/>
    </dgm:pt>
    <dgm:pt modelId="{8C3014B1-FCC7-4A17-A449-7A83D50620CC}" type="pres">
      <dgm:prSet presAssocID="{7B62F7E9-099C-46EF-A56B-CFF6F8F04336}" presName="sp" presStyleCnt="0"/>
      <dgm:spPr/>
    </dgm:pt>
    <dgm:pt modelId="{5AB5E85F-7F36-4C6F-BA56-37C9C8650B0B}" type="pres">
      <dgm:prSet presAssocID="{DA798CB1-8AF2-4B21-BD37-E7BB2BB8DE2D}" presName="composite" presStyleCnt="0"/>
      <dgm:spPr/>
    </dgm:pt>
    <dgm:pt modelId="{071905BE-8298-428D-BF4C-3EBF0A5B6654}" type="pres">
      <dgm:prSet presAssocID="{DA798CB1-8AF2-4B21-BD37-E7BB2BB8DE2D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358D67A-EF08-4BDE-B578-9A1F8AF82940}" type="pres">
      <dgm:prSet presAssocID="{DA798CB1-8AF2-4B21-BD37-E7BB2BB8DE2D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9D2BAF35-03DD-446A-9226-1A6EFBE8EF6F}" type="presOf" srcId="{52035AF8-7FD4-4EA2-9345-61DFF9D37C76}" destId="{2473067A-157F-42C9-99D9-EEC7943AF3AE}" srcOrd="0" destOrd="0" presId="urn:microsoft.com/office/officeart/2005/8/layout/chevron2"/>
    <dgm:cxn modelId="{FD162F39-96BE-483E-8079-142B7EDE08EE}" srcId="{DA798CB1-8AF2-4B21-BD37-E7BB2BB8DE2D}" destId="{0DF743D7-43E0-4C87-92E0-223A3EC1800A}" srcOrd="1" destOrd="0" parTransId="{EB995B10-2CC3-45D9-A950-96E79ED0843C}" sibTransId="{3E0089AD-2783-4381-911A-762694AD3F9F}"/>
    <dgm:cxn modelId="{6FD54079-DE99-4449-99FE-E2807553A991}" srcId="{DA798CB1-8AF2-4B21-BD37-E7BB2BB8DE2D}" destId="{7E730956-BD38-4FF2-B59B-D927CAFB2778}" srcOrd="0" destOrd="0" parTransId="{5B3547C1-2B78-401F-9935-37068F7DFFC5}" sibTransId="{B68E60AE-8642-4CE4-971A-5E4396E94E60}"/>
    <dgm:cxn modelId="{ED788C83-C5F8-478A-AF8C-2454726531A7}" type="presOf" srcId="{ABEF25E7-01C0-4A07-A6B2-A220951EFBEA}" destId="{E358D67A-EF08-4BDE-B578-9A1F8AF82940}" srcOrd="0" destOrd="2" presId="urn:microsoft.com/office/officeart/2005/8/layout/chevron2"/>
    <dgm:cxn modelId="{03984EA4-61B4-4BA2-993E-85DBAC822009}" srcId="{52035AF8-7FD4-4EA2-9345-61DFF9D37C76}" destId="{583A085B-C6CF-4527-AA09-CF69299B089A}" srcOrd="0" destOrd="0" parTransId="{58BDD8DA-A2AF-4F51-BFDA-EB0AE14D8656}" sibTransId="{248D3274-278E-42BB-85F7-21E5FFCAD300}"/>
    <dgm:cxn modelId="{4A44E9AF-19F9-40DE-9C92-983801D58F6A}" srcId="{DA798CB1-8AF2-4B21-BD37-E7BB2BB8DE2D}" destId="{ABEF25E7-01C0-4A07-A6B2-A220951EFBEA}" srcOrd="2" destOrd="0" parTransId="{84C58974-ACFA-42F3-AB9D-0B52F1DA50A5}" sibTransId="{E66135E0-1E98-4E7F-B87A-6D969047D258}"/>
    <dgm:cxn modelId="{0B1D1BB0-ABCC-42E4-870B-4B2D8EC11C2A}" srcId="{791CB7BF-3C02-419F-A522-29F1955AF0A2}" destId="{52035AF8-7FD4-4EA2-9345-61DFF9D37C76}" srcOrd="0" destOrd="0" parTransId="{220B3AB1-63A0-4318-9D34-1631DD5A19A3}" sibTransId="{7B62F7E9-099C-46EF-A56B-CFF6F8F04336}"/>
    <dgm:cxn modelId="{A8B09ABB-2E99-4726-B223-616B147E0606}" srcId="{52035AF8-7FD4-4EA2-9345-61DFF9D37C76}" destId="{27362FE1-ADD0-4DD1-8064-70FEF54A2C1E}" srcOrd="1" destOrd="0" parTransId="{14957EDB-2281-4408-ADD4-2CB494CE76C0}" sibTransId="{A49286F6-DB07-4C9A-8F46-0875DA2C2F19}"/>
    <dgm:cxn modelId="{311ECDC0-9BE5-4AEF-AA21-6F6956DC66C0}" type="presOf" srcId="{DA798CB1-8AF2-4B21-BD37-E7BB2BB8DE2D}" destId="{071905BE-8298-428D-BF4C-3EBF0A5B6654}" srcOrd="0" destOrd="0" presId="urn:microsoft.com/office/officeart/2005/8/layout/chevron2"/>
    <dgm:cxn modelId="{35293AC3-CB33-4FB9-B0B3-1DF075510CEE}" type="presOf" srcId="{7E730956-BD38-4FF2-B59B-D927CAFB2778}" destId="{E358D67A-EF08-4BDE-B578-9A1F8AF82940}" srcOrd="0" destOrd="0" presId="urn:microsoft.com/office/officeart/2005/8/layout/chevron2"/>
    <dgm:cxn modelId="{632A30CB-0506-43DE-B78F-BB25667E343A}" srcId="{791CB7BF-3C02-419F-A522-29F1955AF0A2}" destId="{DA798CB1-8AF2-4B21-BD37-E7BB2BB8DE2D}" srcOrd="1" destOrd="0" parTransId="{9F3B90F0-34EB-4B97-9723-09E761B26D94}" sibTransId="{FD4405C1-F69E-449E-B91A-5C626844F9C2}"/>
    <dgm:cxn modelId="{E38A01D0-CC5C-48D6-9BB2-DEE092C3829D}" type="presOf" srcId="{27362FE1-ADD0-4DD1-8064-70FEF54A2C1E}" destId="{BACEDE58-5F51-4F82-A033-1A6238BD5180}" srcOrd="0" destOrd="1" presId="urn:microsoft.com/office/officeart/2005/8/layout/chevron2"/>
    <dgm:cxn modelId="{CD9EF8E4-4FB3-4393-AF60-792D8145B765}" type="presOf" srcId="{791CB7BF-3C02-419F-A522-29F1955AF0A2}" destId="{96EEEE4E-BCB9-4227-9655-A39EADF57352}" srcOrd="0" destOrd="0" presId="urn:microsoft.com/office/officeart/2005/8/layout/chevron2"/>
    <dgm:cxn modelId="{0A2C36E9-7E43-412E-9D7D-ACCB064FE95A}" type="presOf" srcId="{0DF743D7-43E0-4C87-92E0-223A3EC1800A}" destId="{E358D67A-EF08-4BDE-B578-9A1F8AF82940}" srcOrd="0" destOrd="1" presId="urn:microsoft.com/office/officeart/2005/8/layout/chevron2"/>
    <dgm:cxn modelId="{5BE9B5F0-EB2D-41AB-B01B-4B595D0F0718}" type="presOf" srcId="{583A085B-C6CF-4527-AA09-CF69299B089A}" destId="{BACEDE58-5F51-4F82-A033-1A6238BD5180}" srcOrd="0" destOrd="0" presId="urn:microsoft.com/office/officeart/2005/8/layout/chevron2"/>
    <dgm:cxn modelId="{9EBB0BD0-7B24-4DBF-B6D2-F7224295039C}" type="presParOf" srcId="{96EEEE4E-BCB9-4227-9655-A39EADF57352}" destId="{665A80B2-B0A0-4954-B300-1ACEF3491E6D}" srcOrd="0" destOrd="0" presId="urn:microsoft.com/office/officeart/2005/8/layout/chevron2"/>
    <dgm:cxn modelId="{709AABD6-A0B6-4DEA-A928-4E42CFF906A9}" type="presParOf" srcId="{665A80B2-B0A0-4954-B300-1ACEF3491E6D}" destId="{2473067A-157F-42C9-99D9-EEC7943AF3AE}" srcOrd="0" destOrd="0" presId="urn:microsoft.com/office/officeart/2005/8/layout/chevron2"/>
    <dgm:cxn modelId="{FDDF72FA-8F1F-46C1-89F4-7C77E3A54CC5}" type="presParOf" srcId="{665A80B2-B0A0-4954-B300-1ACEF3491E6D}" destId="{BACEDE58-5F51-4F82-A033-1A6238BD5180}" srcOrd="1" destOrd="0" presId="urn:microsoft.com/office/officeart/2005/8/layout/chevron2"/>
    <dgm:cxn modelId="{45662FBC-E954-470F-A4A5-19D0819B1B28}" type="presParOf" srcId="{96EEEE4E-BCB9-4227-9655-A39EADF57352}" destId="{8C3014B1-FCC7-4A17-A449-7A83D50620CC}" srcOrd="1" destOrd="0" presId="urn:microsoft.com/office/officeart/2005/8/layout/chevron2"/>
    <dgm:cxn modelId="{3016D726-8ADD-4495-86F1-2455C6930604}" type="presParOf" srcId="{96EEEE4E-BCB9-4227-9655-A39EADF57352}" destId="{5AB5E85F-7F36-4C6F-BA56-37C9C8650B0B}" srcOrd="2" destOrd="0" presId="urn:microsoft.com/office/officeart/2005/8/layout/chevron2"/>
    <dgm:cxn modelId="{43027DB3-8613-4F8E-AD0B-3B8F9BFD5CC3}" type="presParOf" srcId="{5AB5E85F-7F36-4C6F-BA56-37C9C8650B0B}" destId="{071905BE-8298-428D-BF4C-3EBF0A5B6654}" srcOrd="0" destOrd="0" presId="urn:microsoft.com/office/officeart/2005/8/layout/chevron2"/>
    <dgm:cxn modelId="{1C078113-41F8-4B49-9E21-C4F1FD663A55}" type="presParOf" srcId="{5AB5E85F-7F36-4C6F-BA56-37C9C8650B0B}" destId="{E358D67A-EF08-4BDE-B578-9A1F8AF829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1CB7BF-3C02-419F-A522-29F1955AF0A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AR"/>
        </a:p>
      </dgm:t>
    </dgm:pt>
    <dgm:pt modelId="{52035AF8-7FD4-4EA2-9345-61DFF9D37C76}">
      <dgm:prSet phldrT="[Texto]" custT="1"/>
      <dgm:spPr>
        <a:solidFill>
          <a:srgbClr val="62A4F4"/>
        </a:solidFill>
      </dgm:spPr>
      <dgm:t>
        <a:bodyPr/>
        <a:lstStyle/>
        <a:p>
          <a:r>
            <a:rPr lang="es-AR" sz="1600" dirty="0">
              <a:solidFill>
                <a:schemeClr val="bg1"/>
              </a:solidFill>
            </a:rPr>
            <a:t>Convocatoria</a:t>
          </a:r>
        </a:p>
      </dgm:t>
    </dgm:pt>
    <dgm:pt modelId="{220B3AB1-63A0-4318-9D34-1631DD5A19A3}" type="parTrans" cxnId="{0B1D1BB0-ABCC-42E4-870B-4B2D8EC11C2A}">
      <dgm:prSet/>
      <dgm:spPr/>
      <dgm:t>
        <a:bodyPr/>
        <a:lstStyle/>
        <a:p>
          <a:endParaRPr lang="es-AR"/>
        </a:p>
      </dgm:t>
    </dgm:pt>
    <dgm:pt modelId="{7B62F7E9-099C-46EF-A56B-CFF6F8F04336}" type="sibTrans" cxnId="{0B1D1BB0-ABCC-42E4-870B-4B2D8EC11C2A}">
      <dgm:prSet/>
      <dgm:spPr/>
      <dgm:t>
        <a:bodyPr/>
        <a:lstStyle/>
        <a:p>
          <a:endParaRPr lang="es-AR"/>
        </a:p>
      </dgm:t>
    </dgm:pt>
    <dgm:pt modelId="{583A085B-C6CF-4527-AA09-CF69299B089A}">
      <dgm:prSet phldrT="[Texto]"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+mn-lt"/>
            </a:rPr>
            <a:t>Ventanilla abierta: durante los meses de abril y octubre</a:t>
          </a:r>
          <a:endParaRPr lang="es-AR" sz="1600" dirty="0">
            <a:solidFill>
              <a:schemeClr val="tx1"/>
            </a:solidFill>
            <a:latin typeface="+mn-lt"/>
          </a:endParaRPr>
        </a:p>
      </dgm:t>
    </dgm:pt>
    <dgm:pt modelId="{58BDD8DA-A2AF-4F51-BFDA-EB0AE14D8656}" type="parTrans" cxnId="{03984EA4-61B4-4BA2-993E-85DBAC822009}">
      <dgm:prSet/>
      <dgm:spPr/>
      <dgm:t>
        <a:bodyPr/>
        <a:lstStyle/>
        <a:p>
          <a:endParaRPr lang="es-AR"/>
        </a:p>
      </dgm:t>
    </dgm:pt>
    <dgm:pt modelId="{248D3274-278E-42BB-85F7-21E5FFCAD300}" type="sibTrans" cxnId="{03984EA4-61B4-4BA2-993E-85DBAC822009}">
      <dgm:prSet/>
      <dgm:spPr/>
      <dgm:t>
        <a:bodyPr/>
        <a:lstStyle/>
        <a:p>
          <a:endParaRPr lang="es-AR"/>
        </a:p>
      </dgm:t>
    </dgm:pt>
    <dgm:pt modelId="{DA798CB1-8AF2-4B21-BD37-E7BB2BB8DE2D}">
      <dgm:prSet phldrT="[Texto]" custT="1"/>
      <dgm:spPr>
        <a:solidFill>
          <a:srgbClr val="62A4F4"/>
        </a:solidFill>
      </dgm:spPr>
      <dgm:t>
        <a:bodyPr/>
        <a:lstStyle/>
        <a:p>
          <a:r>
            <a:rPr lang="es-AR" sz="1600" dirty="0">
              <a:solidFill>
                <a:schemeClr val="bg1"/>
              </a:solidFill>
            </a:rPr>
            <a:t>Procedimiento</a:t>
          </a:r>
        </a:p>
      </dgm:t>
    </dgm:pt>
    <dgm:pt modelId="{9F3B90F0-34EB-4B97-9723-09E761B26D94}" type="parTrans" cxnId="{632A30CB-0506-43DE-B78F-BB25667E343A}">
      <dgm:prSet/>
      <dgm:spPr/>
      <dgm:t>
        <a:bodyPr/>
        <a:lstStyle/>
        <a:p>
          <a:endParaRPr lang="es-AR"/>
        </a:p>
      </dgm:t>
    </dgm:pt>
    <dgm:pt modelId="{FD4405C1-F69E-449E-B91A-5C626844F9C2}" type="sibTrans" cxnId="{632A30CB-0506-43DE-B78F-BB25667E343A}">
      <dgm:prSet/>
      <dgm:spPr/>
      <dgm:t>
        <a:bodyPr/>
        <a:lstStyle/>
        <a:p>
          <a:endParaRPr lang="es-AR"/>
        </a:p>
      </dgm:t>
    </dgm:pt>
    <dgm:pt modelId="{7E730956-BD38-4FF2-B59B-D927CAFB2778}">
      <dgm:prSet phldrT="[Texto]" custT="1"/>
      <dgm:spPr/>
      <dgm:t>
        <a:bodyPr/>
        <a:lstStyle/>
        <a:p>
          <a:pPr algn="just"/>
          <a:r>
            <a:rPr lang="es-AR" sz="1600" dirty="0"/>
            <a:t>Carga del formulario CONEAU Global: la presentación deberá contener todos los antecedentes y elementos necesarios para posibilitar la evaluación y viabilidad del proyecto</a:t>
          </a:r>
          <a:endParaRPr lang="es-AR" sz="1600" dirty="0">
            <a:solidFill>
              <a:schemeClr val="tx1"/>
            </a:solidFill>
            <a:latin typeface="+mn-lt"/>
          </a:endParaRPr>
        </a:p>
      </dgm:t>
    </dgm:pt>
    <dgm:pt modelId="{5B3547C1-2B78-401F-9935-37068F7DFFC5}" type="parTrans" cxnId="{6FD54079-DE99-4449-99FE-E2807553A991}">
      <dgm:prSet/>
      <dgm:spPr/>
      <dgm:t>
        <a:bodyPr/>
        <a:lstStyle/>
        <a:p>
          <a:endParaRPr lang="es-AR"/>
        </a:p>
      </dgm:t>
    </dgm:pt>
    <dgm:pt modelId="{B68E60AE-8642-4CE4-971A-5E4396E94E60}" type="sibTrans" cxnId="{6FD54079-DE99-4449-99FE-E2807553A991}">
      <dgm:prSet/>
      <dgm:spPr/>
      <dgm:t>
        <a:bodyPr/>
        <a:lstStyle/>
        <a:p>
          <a:endParaRPr lang="es-AR"/>
        </a:p>
      </dgm:t>
    </dgm:pt>
    <dgm:pt modelId="{A3FD27EC-758F-474C-9494-7211340DCEB9}">
      <dgm:prSet phldrT="[Texto]" custT="1"/>
      <dgm:spPr>
        <a:solidFill>
          <a:srgbClr val="62A4F4"/>
        </a:solidFill>
      </dgm:spPr>
      <dgm:t>
        <a:bodyPr/>
        <a:lstStyle/>
        <a:p>
          <a:r>
            <a:rPr lang="es-AR" sz="1600" dirty="0">
              <a:solidFill>
                <a:schemeClr val="bg1"/>
              </a:solidFill>
            </a:rPr>
            <a:t>Comité de Pares</a:t>
          </a:r>
        </a:p>
      </dgm:t>
    </dgm:pt>
    <dgm:pt modelId="{26796804-5F5C-4BD9-B950-92E9FACE0D22}" type="parTrans" cxnId="{7F3EA08A-3CF6-47B8-9677-355C63C74FF3}">
      <dgm:prSet/>
      <dgm:spPr/>
      <dgm:t>
        <a:bodyPr/>
        <a:lstStyle/>
        <a:p>
          <a:endParaRPr lang="es-AR"/>
        </a:p>
      </dgm:t>
    </dgm:pt>
    <dgm:pt modelId="{239D5D50-5B11-4AE1-A4DD-8EA511985F94}" type="sibTrans" cxnId="{7F3EA08A-3CF6-47B8-9677-355C63C74FF3}">
      <dgm:prSet/>
      <dgm:spPr/>
      <dgm:t>
        <a:bodyPr/>
        <a:lstStyle/>
        <a:p>
          <a:endParaRPr lang="es-AR"/>
        </a:p>
      </dgm:t>
    </dgm:pt>
    <dgm:pt modelId="{1F2DE3AE-890B-47B4-9DEE-1DAF83A9FDC5}">
      <dgm:prSet phldrT="[Texto]" custT="1"/>
      <dgm:spPr/>
      <dgm:t>
        <a:bodyPr/>
        <a:lstStyle/>
        <a:p>
          <a:endParaRPr lang="es-AR" sz="1600" dirty="0"/>
        </a:p>
      </dgm:t>
    </dgm:pt>
    <dgm:pt modelId="{B0A942E3-C175-4740-8E88-992E34A6EB53}" type="parTrans" cxnId="{2A4E9F0F-CB12-4D25-8184-4F0D30C9EB9E}">
      <dgm:prSet/>
      <dgm:spPr/>
      <dgm:t>
        <a:bodyPr/>
        <a:lstStyle/>
        <a:p>
          <a:endParaRPr lang="es-AR"/>
        </a:p>
      </dgm:t>
    </dgm:pt>
    <dgm:pt modelId="{4A9B2031-5700-4139-902C-657F7FDB2271}" type="sibTrans" cxnId="{2A4E9F0F-CB12-4D25-8184-4F0D30C9EB9E}">
      <dgm:prSet/>
      <dgm:spPr/>
      <dgm:t>
        <a:bodyPr/>
        <a:lstStyle/>
        <a:p>
          <a:endParaRPr lang="es-AR"/>
        </a:p>
      </dgm:t>
    </dgm:pt>
    <dgm:pt modelId="{D86FB540-9A7C-46E5-BD80-4237E5D076A4}">
      <dgm:prSet phldrT="[Texto]" custT="1"/>
      <dgm:spPr/>
      <dgm:t>
        <a:bodyPr/>
        <a:lstStyle/>
        <a:p>
          <a:endParaRPr lang="es-AR" sz="1600" dirty="0"/>
        </a:p>
      </dgm:t>
    </dgm:pt>
    <dgm:pt modelId="{751E0029-19FC-4857-B12B-3D0784093EE5}" type="parTrans" cxnId="{330ECC27-BEB5-4BAC-B7C0-39ED9360509F}">
      <dgm:prSet/>
      <dgm:spPr/>
      <dgm:t>
        <a:bodyPr/>
        <a:lstStyle/>
        <a:p>
          <a:endParaRPr lang="es-AR"/>
        </a:p>
      </dgm:t>
    </dgm:pt>
    <dgm:pt modelId="{CC5C863E-E4B1-44DA-80B6-396FEDA69838}" type="sibTrans" cxnId="{330ECC27-BEB5-4BAC-B7C0-39ED9360509F}">
      <dgm:prSet/>
      <dgm:spPr/>
      <dgm:t>
        <a:bodyPr/>
        <a:lstStyle/>
        <a:p>
          <a:endParaRPr lang="es-AR"/>
        </a:p>
      </dgm:t>
    </dgm:pt>
    <dgm:pt modelId="{670D9033-172B-4896-AC14-2A0E1F06927A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+mn-lt"/>
            </a:rPr>
            <a:t>Formalización: hasta el 15 de marzo y 15 de septiembre respectivamente</a:t>
          </a:r>
          <a:endParaRPr lang="es-AR" sz="1600" dirty="0">
            <a:solidFill>
              <a:schemeClr val="tx1"/>
            </a:solidFill>
            <a:latin typeface="+mn-lt"/>
          </a:endParaRPr>
        </a:p>
      </dgm:t>
    </dgm:pt>
    <dgm:pt modelId="{23683639-8337-4DCC-9684-BA6D729BFFC2}" type="parTrans" cxnId="{83C486F8-04FB-40F7-92A2-1298032DA01C}">
      <dgm:prSet/>
      <dgm:spPr/>
      <dgm:t>
        <a:bodyPr/>
        <a:lstStyle/>
        <a:p>
          <a:endParaRPr lang="es-AR"/>
        </a:p>
      </dgm:t>
    </dgm:pt>
    <dgm:pt modelId="{52E0C37A-0697-4754-A06A-F722C4E28F05}" type="sibTrans" cxnId="{83C486F8-04FB-40F7-92A2-1298032DA01C}">
      <dgm:prSet/>
      <dgm:spPr/>
      <dgm:t>
        <a:bodyPr/>
        <a:lstStyle/>
        <a:p>
          <a:endParaRPr lang="es-AR"/>
        </a:p>
      </dgm:t>
    </dgm:pt>
    <dgm:pt modelId="{48CCAE09-5CEB-4B4E-8973-F229E018A2C2}">
      <dgm:prSet custT="1"/>
      <dgm:spPr/>
      <dgm:t>
        <a:bodyPr/>
        <a:lstStyle/>
        <a:p>
          <a:r>
            <a:rPr lang="es-AR" sz="1600" dirty="0">
              <a:solidFill>
                <a:schemeClr val="tx1"/>
              </a:solidFill>
              <a:latin typeface="+mn-lt"/>
            </a:rPr>
            <a:t>Capacitaciones: videos en la página de CONEAU</a:t>
          </a:r>
        </a:p>
      </dgm:t>
    </dgm:pt>
    <dgm:pt modelId="{403395AF-065C-4DCA-B51F-B469F7D5FB42}" type="parTrans" cxnId="{C54FBF83-58F7-4372-A876-4C15922F1230}">
      <dgm:prSet/>
      <dgm:spPr/>
      <dgm:t>
        <a:bodyPr/>
        <a:lstStyle/>
        <a:p>
          <a:endParaRPr lang="es-AR"/>
        </a:p>
      </dgm:t>
    </dgm:pt>
    <dgm:pt modelId="{C67012A9-97D0-42D4-AA30-73003D686CE6}" type="sibTrans" cxnId="{C54FBF83-58F7-4372-A876-4C15922F1230}">
      <dgm:prSet/>
      <dgm:spPr/>
      <dgm:t>
        <a:bodyPr/>
        <a:lstStyle/>
        <a:p>
          <a:endParaRPr lang="es-AR"/>
        </a:p>
      </dgm:t>
    </dgm:pt>
    <dgm:pt modelId="{F1B9DA99-070D-456C-83B7-F71EA46E978E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+mn-lt"/>
            </a:rPr>
            <a:t>Apertura de Expediente Electrónico a través de TAD: hasta el 30 de abril y 30 de octubre respectivamente</a:t>
          </a:r>
          <a:endParaRPr lang="es-AR" sz="1600" dirty="0">
            <a:solidFill>
              <a:schemeClr val="tx1"/>
            </a:solidFill>
            <a:latin typeface="+mn-lt"/>
          </a:endParaRPr>
        </a:p>
      </dgm:t>
    </dgm:pt>
    <dgm:pt modelId="{C68EA87F-5DE9-4ECD-AE15-1066EBB791DC}" type="parTrans" cxnId="{D2575BFC-F6A3-4389-9031-9D52186ADFEA}">
      <dgm:prSet/>
      <dgm:spPr/>
    </dgm:pt>
    <dgm:pt modelId="{A85615D2-E2AD-4699-A462-0B090DE28243}" type="sibTrans" cxnId="{D2575BFC-F6A3-4389-9031-9D52186ADFEA}">
      <dgm:prSet/>
      <dgm:spPr/>
    </dgm:pt>
    <dgm:pt modelId="{1BC39499-088C-49D7-BD94-7932392440CD}">
      <dgm:prSet custT="1"/>
      <dgm:spPr/>
      <dgm:t>
        <a:bodyPr/>
        <a:lstStyle/>
        <a:p>
          <a:pPr algn="l"/>
          <a:r>
            <a:rPr lang="es-AR" sz="1600" b="0" i="0" dirty="0">
              <a:solidFill>
                <a:schemeClr val="tx1"/>
              </a:solidFill>
              <a:effectLst/>
              <a:latin typeface="+mn-lt"/>
            </a:rPr>
            <a:t>Período: 1 mes</a:t>
          </a:r>
        </a:p>
      </dgm:t>
    </dgm:pt>
    <dgm:pt modelId="{66FEEEC3-B3E7-4925-B932-BBF643F60662}" type="parTrans" cxnId="{5301DC99-DAE9-4911-8A71-2C519731EC02}">
      <dgm:prSet/>
      <dgm:spPr/>
      <dgm:t>
        <a:bodyPr/>
        <a:lstStyle/>
        <a:p>
          <a:endParaRPr lang="es-AR"/>
        </a:p>
      </dgm:t>
    </dgm:pt>
    <dgm:pt modelId="{A65B5238-786A-4507-BFAD-6DCCFCE900E4}" type="sibTrans" cxnId="{5301DC99-DAE9-4911-8A71-2C519731EC02}">
      <dgm:prSet/>
      <dgm:spPr/>
      <dgm:t>
        <a:bodyPr/>
        <a:lstStyle/>
        <a:p>
          <a:endParaRPr lang="es-AR"/>
        </a:p>
      </dgm:t>
    </dgm:pt>
    <dgm:pt modelId="{D8670592-C6D9-48D9-BFE7-523589FAACFF}">
      <dgm:prSet custT="1"/>
      <dgm:spPr/>
      <dgm:t>
        <a:bodyPr/>
        <a:lstStyle/>
        <a:p>
          <a:pPr algn="l"/>
          <a:r>
            <a:rPr lang="es-AR" sz="1600" b="0" i="0" dirty="0">
              <a:solidFill>
                <a:schemeClr val="tx1"/>
              </a:solidFill>
              <a:effectLst/>
              <a:latin typeface="+mn-lt"/>
            </a:rPr>
            <a:t>Participantes: Comunidad universitaria (Autoridades, Docentes, Personal de apoyo)</a:t>
          </a:r>
        </a:p>
      </dgm:t>
    </dgm:pt>
    <dgm:pt modelId="{3BF46445-B62D-43E5-8970-73DF22687CB4}" type="parTrans" cxnId="{8F6928B8-DE5A-4417-8729-54DB5B310E12}">
      <dgm:prSet/>
      <dgm:spPr/>
      <dgm:t>
        <a:bodyPr/>
        <a:lstStyle/>
        <a:p>
          <a:endParaRPr lang="es-AR"/>
        </a:p>
      </dgm:t>
    </dgm:pt>
    <dgm:pt modelId="{0D95C720-5E24-4BE2-A033-41719471688C}" type="sibTrans" cxnId="{8F6928B8-DE5A-4417-8729-54DB5B310E12}">
      <dgm:prSet/>
      <dgm:spPr/>
      <dgm:t>
        <a:bodyPr/>
        <a:lstStyle/>
        <a:p>
          <a:endParaRPr lang="es-AR"/>
        </a:p>
      </dgm:t>
    </dgm:pt>
    <dgm:pt modelId="{36FCC9A2-9582-459A-B47B-8AE63C4EB807}">
      <dgm:prSet custT="1"/>
      <dgm:spPr/>
      <dgm:t>
        <a:bodyPr/>
        <a:lstStyle/>
        <a:p>
          <a:r>
            <a:rPr lang="es-MX" sz="1600" dirty="0"/>
            <a:t>Visita de Pares Evaluadores a la institución (Virtuales - Hibridas)</a:t>
          </a:r>
          <a:endParaRPr lang="es-AR" sz="1600" dirty="0"/>
        </a:p>
      </dgm:t>
    </dgm:pt>
    <dgm:pt modelId="{1500ABC3-9A17-433C-9531-C60612CF005F}" type="parTrans" cxnId="{F167B4CB-F087-4181-B9CA-7808150851E1}">
      <dgm:prSet/>
      <dgm:spPr/>
      <dgm:t>
        <a:bodyPr/>
        <a:lstStyle/>
        <a:p>
          <a:endParaRPr lang="es-AR"/>
        </a:p>
      </dgm:t>
    </dgm:pt>
    <dgm:pt modelId="{BB96FC2F-25CE-4BFF-AF71-621AC29B0A49}" type="sibTrans" cxnId="{F167B4CB-F087-4181-B9CA-7808150851E1}">
      <dgm:prSet/>
      <dgm:spPr/>
      <dgm:t>
        <a:bodyPr/>
        <a:lstStyle/>
        <a:p>
          <a:endParaRPr lang="es-AR"/>
        </a:p>
      </dgm:t>
    </dgm:pt>
    <dgm:pt modelId="{72087F6C-6416-4162-9B25-9D79E3DAA33F}">
      <dgm:prSet custT="1"/>
      <dgm:spPr/>
      <dgm:t>
        <a:bodyPr/>
        <a:lstStyle/>
        <a:p>
          <a:r>
            <a:rPr lang="es-MX" sz="1600" dirty="0"/>
            <a:t>Elaboración de informe de Evaluación</a:t>
          </a:r>
          <a:endParaRPr lang="es-AR" sz="1600" dirty="0"/>
        </a:p>
      </dgm:t>
    </dgm:pt>
    <dgm:pt modelId="{1BC9641B-87AB-4E7C-AE1F-499B74537133}" type="parTrans" cxnId="{8B246FF1-9E77-40CE-9C89-032F47AE556E}">
      <dgm:prSet/>
      <dgm:spPr/>
      <dgm:t>
        <a:bodyPr/>
        <a:lstStyle/>
        <a:p>
          <a:endParaRPr lang="es-AR"/>
        </a:p>
      </dgm:t>
    </dgm:pt>
    <dgm:pt modelId="{8C3884BC-8C8B-4D2B-8DAE-2DA3A1FDD948}" type="sibTrans" cxnId="{8B246FF1-9E77-40CE-9C89-032F47AE556E}">
      <dgm:prSet/>
      <dgm:spPr/>
      <dgm:t>
        <a:bodyPr/>
        <a:lstStyle/>
        <a:p>
          <a:endParaRPr lang="es-AR"/>
        </a:p>
      </dgm:t>
    </dgm:pt>
    <dgm:pt modelId="{96EEEE4E-BCB9-4227-9655-A39EADF57352}" type="pres">
      <dgm:prSet presAssocID="{791CB7BF-3C02-419F-A522-29F1955AF0A2}" presName="linearFlow" presStyleCnt="0">
        <dgm:presLayoutVars>
          <dgm:dir/>
          <dgm:animLvl val="lvl"/>
          <dgm:resizeHandles val="exact"/>
        </dgm:presLayoutVars>
      </dgm:prSet>
      <dgm:spPr/>
    </dgm:pt>
    <dgm:pt modelId="{665A80B2-B0A0-4954-B300-1ACEF3491E6D}" type="pres">
      <dgm:prSet presAssocID="{52035AF8-7FD4-4EA2-9345-61DFF9D37C76}" presName="composite" presStyleCnt="0"/>
      <dgm:spPr/>
    </dgm:pt>
    <dgm:pt modelId="{2473067A-157F-42C9-99D9-EEC7943AF3AE}" type="pres">
      <dgm:prSet presAssocID="{52035AF8-7FD4-4EA2-9345-61DFF9D37C7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ACEDE58-5F51-4F82-A033-1A6238BD5180}" type="pres">
      <dgm:prSet presAssocID="{52035AF8-7FD4-4EA2-9345-61DFF9D37C76}" presName="descendantText" presStyleLbl="alignAcc1" presStyleIdx="0" presStyleCnt="3">
        <dgm:presLayoutVars>
          <dgm:bulletEnabled val="1"/>
        </dgm:presLayoutVars>
      </dgm:prSet>
      <dgm:spPr/>
    </dgm:pt>
    <dgm:pt modelId="{8C3014B1-FCC7-4A17-A449-7A83D50620CC}" type="pres">
      <dgm:prSet presAssocID="{7B62F7E9-099C-46EF-A56B-CFF6F8F04336}" presName="sp" presStyleCnt="0"/>
      <dgm:spPr/>
    </dgm:pt>
    <dgm:pt modelId="{5AB5E85F-7F36-4C6F-BA56-37C9C8650B0B}" type="pres">
      <dgm:prSet presAssocID="{DA798CB1-8AF2-4B21-BD37-E7BB2BB8DE2D}" presName="composite" presStyleCnt="0"/>
      <dgm:spPr/>
    </dgm:pt>
    <dgm:pt modelId="{071905BE-8298-428D-BF4C-3EBF0A5B6654}" type="pres">
      <dgm:prSet presAssocID="{DA798CB1-8AF2-4B21-BD37-E7BB2BB8DE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358D67A-EF08-4BDE-B578-9A1F8AF82940}" type="pres">
      <dgm:prSet presAssocID="{DA798CB1-8AF2-4B21-BD37-E7BB2BB8DE2D}" presName="descendantText" presStyleLbl="alignAcc1" presStyleIdx="1" presStyleCnt="3">
        <dgm:presLayoutVars>
          <dgm:bulletEnabled val="1"/>
        </dgm:presLayoutVars>
      </dgm:prSet>
      <dgm:spPr/>
    </dgm:pt>
    <dgm:pt modelId="{F738D601-D611-4641-A76F-14B2E5A4FE41}" type="pres">
      <dgm:prSet presAssocID="{FD4405C1-F69E-449E-B91A-5C626844F9C2}" presName="sp" presStyleCnt="0"/>
      <dgm:spPr/>
    </dgm:pt>
    <dgm:pt modelId="{9852FD6F-1940-4F77-9A5E-21A3F3512300}" type="pres">
      <dgm:prSet presAssocID="{A3FD27EC-758F-474C-9494-7211340DCEB9}" presName="composite" presStyleCnt="0"/>
      <dgm:spPr/>
    </dgm:pt>
    <dgm:pt modelId="{54D20154-1A22-4DD1-900E-A6A188C2CC97}" type="pres">
      <dgm:prSet presAssocID="{A3FD27EC-758F-474C-9494-7211340DCEB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BE4781-5464-4DF0-961D-469C2502AE6F}" type="pres">
      <dgm:prSet presAssocID="{A3FD27EC-758F-474C-9494-7211340DCEB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A4E9F0F-CB12-4D25-8184-4F0D30C9EB9E}" srcId="{A3FD27EC-758F-474C-9494-7211340DCEB9}" destId="{1F2DE3AE-890B-47B4-9DEE-1DAF83A9FDC5}" srcOrd="0" destOrd="0" parTransId="{B0A942E3-C175-4740-8E88-992E34A6EB53}" sibTransId="{4A9B2031-5700-4139-902C-657F7FDB2271}"/>
    <dgm:cxn modelId="{CF18991A-31C9-4B84-8C3F-6A2D929AC673}" type="presOf" srcId="{72087F6C-6416-4162-9B25-9D79E3DAA33F}" destId="{9DBE4781-5464-4DF0-961D-469C2502AE6F}" srcOrd="0" destOrd="2" presId="urn:microsoft.com/office/officeart/2005/8/layout/chevron2"/>
    <dgm:cxn modelId="{330ECC27-BEB5-4BAC-B7C0-39ED9360509F}" srcId="{A3FD27EC-758F-474C-9494-7211340DCEB9}" destId="{D86FB540-9A7C-46E5-BD80-4237E5D076A4}" srcOrd="3" destOrd="0" parTransId="{751E0029-19FC-4857-B12B-3D0784093EE5}" sibTransId="{CC5C863E-E4B1-44DA-80B6-396FEDA69838}"/>
    <dgm:cxn modelId="{54A1362E-93D2-45B7-B9F2-942F91500352}" type="presOf" srcId="{48CCAE09-5CEB-4B4E-8973-F229E018A2C2}" destId="{BACEDE58-5F51-4F82-A033-1A6238BD5180}" srcOrd="0" destOrd="3" presId="urn:microsoft.com/office/officeart/2005/8/layout/chevron2"/>
    <dgm:cxn modelId="{9D2BAF35-03DD-446A-9226-1A6EFBE8EF6F}" type="presOf" srcId="{52035AF8-7FD4-4EA2-9345-61DFF9D37C76}" destId="{2473067A-157F-42C9-99D9-EEC7943AF3AE}" srcOrd="0" destOrd="0" presId="urn:microsoft.com/office/officeart/2005/8/layout/chevron2"/>
    <dgm:cxn modelId="{41D70037-1EB6-4E5D-BC97-999FC55BE0CF}" type="presOf" srcId="{D8670592-C6D9-48D9-BFE7-523589FAACFF}" destId="{E358D67A-EF08-4BDE-B578-9A1F8AF82940}" srcOrd="0" destOrd="2" presId="urn:microsoft.com/office/officeart/2005/8/layout/chevron2"/>
    <dgm:cxn modelId="{E6A1826A-D45A-4A8F-85C3-309150C71F11}" type="presOf" srcId="{1F2DE3AE-890B-47B4-9DEE-1DAF83A9FDC5}" destId="{9DBE4781-5464-4DF0-961D-469C2502AE6F}" srcOrd="0" destOrd="0" presId="urn:microsoft.com/office/officeart/2005/8/layout/chevron2"/>
    <dgm:cxn modelId="{DA5E2A75-A13A-4E0E-A526-B053810A7906}" type="presOf" srcId="{1BC39499-088C-49D7-BD94-7932392440CD}" destId="{E358D67A-EF08-4BDE-B578-9A1F8AF82940}" srcOrd="0" destOrd="1" presId="urn:microsoft.com/office/officeart/2005/8/layout/chevron2"/>
    <dgm:cxn modelId="{9309A375-4136-4FB0-880A-F259314D6B5D}" type="presOf" srcId="{36FCC9A2-9582-459A-B47B-8AE63C4EB807}" destId="{9DBE4781-5464-4DF0-961D-469C2502AE6F}" srcOrd="0" destOrd="1" presId="urn:microsoft.com/office/officeart/2005/8/layout/chevron2"/>
    <dgm:cxn modelId="{6FD54079-DE99-4449-99FE-E2807553A991}" srcId="{DA798CB1-8AF2-4B21-BD37-E7BB2BB8DE2D}" destId="{7E730956-BD38-4FF2-B59B-D927CAFB2778}" srcOrd="0" destOrd="0" parTransId="{5B3547C1-2B78-401F-9935-37068F7DFFC5}" sibTransId="{B68E60AE-8642-4CE4-971A-5E4396E94E60}"/>
    <dgm:cxn modelId="{CCC5297E-C259-4F35-8ECA-26468A039D96}" type="presOf" srcId="{F1B9DA99-070D-456C-83B7-F71EA46E978E}" destId="{BACEDE58-5F51-4F82-A033-1A6238BD5180}" srcOrd="0" destOrd="2" presId="urn:microsoft.com/office/officeart/2005/8/layout/chevron2"/>
    <dgm:cxn modelId="{C54FBF83-58F7-4372-A876-4C15922F1230}" srcId="{52035AF8-7FD4-4EA2-9345-61DFF9D37C76}" destId="{48CCAE09-5CEB-4B4E-8973-F229E018A2C2}" srcOrd="3" destOrd="0" parTransId="{403395AF-065C-4DCA-B51F-B469F7D5FB42}" sibTransId="{C67012A9-97D0-42D4-AA30-73003D686CE6}"/>
    <dgm:cxn modelId="{7F3EA08A-3CF6-47B8-9677-355C63C74FF3}" srcId="{791CB7BF-3C02-419F-A522-29F1955AF0A2}" destId="{A3FD27EC-758F-474C-9494-7211340DCEB9}" srcOrd="2" destOrd="0" parTransId="{26796804-5F5C-4BD9-B950-92E9FACE0D22}" sibTransId="{239D5D50-5B11-4AE1-A4DD-8EA511985F94}"/>
    <dgm:cxn modelId="{5301DC99-DAE9-4911-8A71-2C519731EC02}" srcId="{DA798CB1-8AF2-4B21-BD37-E7BB2BB8DE2D}" destId="{1BC39499-088C-49D7-BD94-7932392440CD}" srcOrd="1" destOrd="0" parTransId="{66FEEEC3-B3E7-4925-B932-BBF643F60662}" sibTransId="{A65B5238-786A-4507-BFAD-6DCCFCE900E4}"/>
    <dgm:cxn modelId="{7414D2A1-C580-4781-9705-822CF127EBDE}" type="presOf" srcId="{A3FD27EC-758F-474C-9494-7211340DCEB9}" destId="{54D20154-1A22-4DD1-900E-A6A188C2CC97}" srcOrd="0" destOrd="0" presId="urn:microsoft.com/office/officeart/2005/8/layout/chevron2"/>
    <dgm:cxn modelId="{03984EA4-61B4-4BA2-993E-85DBAC822009}" srcId="{52035AF8-7FD4-4EA2-9345-61DFF9D37C76}" destId="{583A085B-C6CF-4527-AA09-CF69299B089A}" srcOrd="0" destOrd="0" parTransId="{58BDD8DA-A2AF-4F51-BFDA-EB0AE14D8656}" sibTransId="{248D3274-278E-42BB-85F7-21E5FFCAD300}"/>
    <dgm:cxn modelId="{0B1D1BB0-ABCC-42E4-870B-4B2D8EC11C2A}" srcId="{791CB7BF-3C02-419F-A522-29F1955AF0A2}" destId="{52035AF8-7FD4-4EA2-9345-61DFF9D37C76}" srcOrd="0" destOrd="0" parTransId="{220B3AB1-63A0-4318-9D34-1631DD5A19A3}" sibTransId="{7B62F7E9-099C-46EF-A56B-CFF6F8F04336}"/>
    <dgm:cxn modelId="{8F6928B8-DE5A-4417-8729-54DB5B310E12}" srcId="{DA798CB1-8AF2-4B21-BD37-E7BB2BB8DE2D}" destId="{D8670592-C6D9-48D9-BFE7-523589FAACFF}" srcOrd="2" destOrd="0" parTransId="{3BF46445-B62D-43E5-8970-73DF22687CB4}" sibTransId="{0D95C720-5E24-4BE2-A033-41719471688C}"/>
    <dgm:cxn modelId="{C2F4A3BF-13FB-4D17-A1EB-6AC9598081C6}" type="presOf" srcId="{670D9033-172B-4896-AC14-2A0E1F06927A}" destId="{BACEDE58-5F51-4F82-A033-1A6238BD5180}" srcOrd="0" destOrd="1" presId="urn:microsoft.com/office/officeart/2005/8/layout/chevron2"/>
    <dgm:cxn modelId="{311ECDC0-9BE5-4AEF-AA21-6F6956DC66C0}" type="presOf" srcId="{DA798CB1-8AF2-4B21-BD37-E7BB2BB8DE2D}" destId="{071905BE-8298-428D-BF4C-3EBF0A5B6654}" srcOrd="0" destOrd="0" presId="urn:microsoft.com/office/officeart/2005/8/layout/chevron2"/>
    <dgm:cxn modelId="{35293AC3-CB33-4FB9-B0B3-1DF075510CEE}" type="presOf" srcId="{7E730956-BD38-4FF2-B59B-D927CAFB2778}" destId="{E358D67A-EF08-4BDE-B578-9A1F8AF82940}" srcOrd="0" destOrd="0" presId="urn:microsoft.com/office/officeart/2005/8/layout/chevron2"/>
    <dgm:cxn modelId="{632A30CB-0506-43DE-B78F-BB25667E343A}" srcId="{791CB7BF-3C02-419F-A522-29F1955AF0A2}" destId="{DA798CB1-8AF2-4B21-BD37-E7BB2BB8DE2D}" srcOrd="1" destOrd="0" parTransId="{9F3B90F0-34EB-4B97-9723-09E761B26D94}" sibTransId="{FD4405C1-F69E-449E-B91A-5C626844F9C2}"/>
    <dgm:cxn modelId="{F167B4CB-F087-4181-B9CA-7808150851E1}" srcId="{A3FD27EC-758F-474C-9494-7211340DCEB9}" destId="{36FCC9A2-9582-459A-B47B-8AE63C4EB807}" srcOrd="1" destOrd="0" parTransId="{1500ABC3-9A17-433C-9531-C60612CF005F}" sibTransId="{BB96FC2F-25CE-4BFF-AF71-621AC29B0A49}"/>
    <dgm:cxn modelId="{8E685ED2-E40C-46E9-A59D-7A20D81F5D0B}" type="presOf" srcId="{D86FB540-9A7C-46E5-BD80-4237E5D076A4}" destId="{9DBE4781-5464-4DF0-961D-469C2502AE6F}" srcOrd="0" destOrd="3" presId="urn:microsoft.com/office/officeart/2005/8/layout/chevron2"/>
    <dgm:cxn modelId="{CD9EF8E4-4FB3-4393-AF60-792D8145B765}" type="presOf" srcId="{791CB7BF-3C02-419F-A522-29F1955AF0A2}" destId="{96EEEE4E-BCB9-4227-9655-A39EADF57352}" srcOrd="0" destOrd="0" presId="urn:microsoft.com/office/officeart/2005/8/layout/chevron2"/>
    <dgm:cxn modelId="{5BE9B5F0-EB2D-41AB-B01B-4B595D0F0718}" type="presOf" srcId="{583A085B-C6CF-4527-AA09-CF69299B089A}" destId="{BACEDE58-5F51-4F82-A033-1A6238BD5180}" srcOrd="0" destOrd="0" presId="urn:microsoft.com/office/officeart/2005/8/layout/chevron2"/>
    <dgm:cxn modelId="{8B246FF1-9E77-40CE-9C89-032F47AE556E}" srcId="{A3FD27EC-758F-474C-9494-7211340DCEB9}" destId="{72087F6C-6416-4162-9B25-9D79E3DAA33F}" srcOrd="2" destOrd="0" parTransId="{1BC9641B-87AB-4E7C-AE1F-499B74537133}" sibTransId="{8C3884BC-8C8B-4D2B-8DAE-2DA3A1FDD948}"/>
    <dgm:cxn modelId="{83C486F8-04FB-40F7-92A2-1298032DA01C}" srcId="{52035AF8-7FD4-4EA2-9345-61DFF9D37C76}" destId="{670D9033-172B-4896-AC14-2A0E1F06927A}" srcOrd="1" destOrd="0" parTransId="{23683639-8337-4DCC-9684-BA6D729BFFC2}" sibTransId="{52E0C37A-0697-4754-A06A-F722C4E28F05}"/>
    <dgm:cxn modelId="{D2575BFC-F6A3-4389-9031-9D52186ADFEA}" srcId="{52035AF8-7FD4-4EA2-9345-61DFF9D37C76}" destId="{F1B9DA99-070D-456C-83B7-F71EA46E978E}" srcOrd="2" destOrd="0" parTransId="{C68EA87F-5DE9-4ECD-AE15-1066EBB791DC}" sibTransId="{A85615D2-E2AD-4699-A462-0B090DE28243}"/>
    <dgm:cxn modelId="{9EBB0BD0-7B24-4DBF-B6D2-F7224295039C}" type="presParOf" srcId="{96EEEE4E-BCB9-4227-9655-A39EADF57352}" destId="{665A80B2-B0A0-4954-B300-1ACEF3491E6D}" srcOrd="0" destOrd="0" presId="urn:microsoft.com/office/officeart/2005/8/layout/chevron2"/>
    <dgm:cxn modelId="{709AABD6-A0B6-4DEA-A928-4E42CFF906A9}" type="presParOf" srcId="{665A80B2-B0A0-4954-B300-1ACEF3491E6D}" destId="{2473067A-157F-42C9-99D9-EEC7943AF3AE}" srcOrd="0" destOrd="0" presId="urn:microsoft.com/office/officeart/2005/8/layout/chevron2"/>
    <dgm:cxn modelId="{FDDF72FA-8F1F-46C1-89F4-7C77E3A54CC5}" type="presParOf" srcId="{665A80B2-B0A0-4954-B300-1ACEF3491E6D}" destId="{BACEDE58-5F51-4F82-A033-1A6238BD5180}" srcOrd="1" destOrd="0" presId="urn:microsoft.com/office/officeart/2005/8/layout/chevron2"/>
    <dgm:cxn modelId="{45662FBC-E954-470F-A4A5-19D0819B1B28}" type="presParOf" srcId="{96EEEE4E-BCB9-4227-9655-A39EADF57352}" destId="{8C3014B1-FCC7-4A17-A449-7A83D50620CC}" srcOrd="1" destOrd="0" presId="urn:microsoft.com/office/officeart/2005/8/layout/chevron2"/>
    <dgm:cxn modelId="{3016D726-8ADD-4495-86F1-2455C6930604}" type="presParOf" srcId="{96EEEE4E-BCB9-4227-9655-A39EADF57352}" destId="{5AB5E85F-7F36-4C6F-BA56-37C9C8650B0B}" srcOrd="2" destOrd="0" presId="urn:microsoft.com/office/officeart/2005/8/layout/chevron2"/>
    <dgm:cxn modelId="{43027DB3-8613-4F8E-AD0B-3B8F9BFD5CC3}" type="presParOf" srcId="{5AB5E85F-7F36-4C6F-BA56-37C9C8650B0B}" destId="{071905BE-8298-428D-BF4C-3EBF0A5B6654}" srcOrd="0" destOrd="0" presId="urn:microsoft.com/office/officeart/2005/8/layout/chevron2"/>
    <dgm:cxn modelId="{1C078113-41F8-4B49-9E21-C4F1FD663A55}" type="presParOf" srcId="{5AB5E85F-7F36-4C6F-BA56-37C9C8650B0B}" destId="{E358D67A-EF08-4BDE-B578-9A1F8AF82940}" srcOrd="1" destOrd="0" presId="urn:microsoft.com/office/officeart/2005/8/layout/chevron2"/>
    <dgm:cxn modelId="{029419F4-BAA6-4443-92BE-715C8A29CAF7}" type="presParOf" srcId="{96EEEE4E-BCB9-4227-9655-A39EADF57352}" destId="{F738D601-D611-4641-A76F-14B2E5A4FE41}" srcOrd="3" destOrd="0" presId="urn:microsoft.com/office/officeart/2005/8/layout/chevron2"/>
    <dgm:cxn modelId="{0E4757A1-A06E-4DD5-8AB2-9596BE8EFA3A}" type="presParOf" srcId="{96EEEE4E-BCB9-4227-9655-A39EADF57352}" destId="{9852FD6F-1940-4F77-9A5E-21A3F3512300}" srcOrd="4" destOrd="0" presId="urn:microsoft.com/office/officeart/2005/8/layout/chevron2"/>
    <dgm:cxn modelId="{88457F89-EC71-45FA-9829-C20721587627}" type="presParOf" srcId="{9852FD6F-1940-4F77-9A5E-21A3F3512300}" destId="{54D20154-1A22-4DD1-900E-A6A188C2CC97}" srcOrd="0" destOrd="0" presId="urn:microsoft.com/office/officeart/2005/8/layout/chevron2"/>
    <dgm:cxn modelId="{FCF21F3B-1AB3-4607-9887-476808E68558}" type="presParOf" srcId="{9852FD6F-1940-4F77-9A5E-21A3F3512300}" destId="{9DBE4781-5464-4DF0-961D-469C2502AE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1CB7BF-3C02-419F-A522-29F1955AF0A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AR"/>
        </a:p>
      </dgm:t>
    </dgm:pt>
    <dgm:pt modelId="{52035AF8-7FD4-4EA2-9345-61DFF9D37C76}">
      <dgm:prSet phldrT="[Texto]" custT="1"/>
      <dgm:spPr>
        <a:solidFill>
          <a:srgbClr val="62A4F4"/>
        </a:solidFill>
      </dgm:spPr>
      <dgm:t>
        <a:bodyPr/>
        <a:lstStyle/>
        <a:p>
          <a:r>
            <a:rPr lang="es-AR" sz="1600" dirty="0">
              <a:solidFill>
                <a:schemeClr val="bg1"/>
              </a:solidFill>
            </a:rPr>
            <a:t>Vista al Informe de Evaluación</a:t>
          </a:r>
        </a:p>
      </dgm:t>
    </dgm:pt>
    <dgm:pt modelId="{220B3AB1-63A0-4318-9D34-1631DD5A19A3}" type="parTrans" cxnId="{0B1D1BB0-ABCC-42E4-870B-4B2D8EC11C2A}">
      <dgm:prSet/>
      <dgm:spPr/>
      <dgm:t>
        <a:bodyPr/>
        <a:lstStyle/>
        <a:p>
          <a:endParaRPr lang="es-AR"/>
        </a:p>
      </dgm:t>
    </dgm:pt>
    <dgm:pt modelId="{7B62F7E9-099C-46EF-A56B-CFF6F8F04336}" type="sibTrans" cxnId="{0B1D1BB0-ABCC-42E4-870B-4B2D8EC11C2A}">
      <dgm:prSet/>
      <dgm:spPr/>
      <dgm:t>
        <a:bodyPr/>
        <a:lstStyle/>
        <a:p>
          <a:endParaRPr lang="es-AR"/>
        </a:p>
      </dgm:t>
    </dgm:pt>
    <dgm:pt modelId="{583A085B-C6CF-4527-AA09-CF69299B089A}">
      <dgm:prSet phldrT="[Texto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Plazo de 20 días hábiles para responder  los requerimientos formulados (contados desde la fecha de notificación a través de la plataforma TAD)</a:t>
          </a:r>
          <a:endParaRPr lang="es-AR" sz="1600" kern="1200" dirty="0">
            <a:solidFill>
              <a:schemeClr val="tx1"/>
            </a:solidFill>
            <a:latin typeface="+mn-lt"/>
          </a:endParaRPr>
        </a:p>
      </dgm:t>
    </dgm:pt>
    <dgm:pt modelId="{58BDD8DA-A2AF-4F51-BFDA-EB0AE14D8656}" type="parTrans" cxnId="{03984EA4-61B4-4BA2-993E-85DBAC822009}">
      <dgm:prSet/>
      <dgm:spPr/>
      <dgm:t>
        <a:bodyPr/>
        <a:lstStyle/>
        <a:p>
          <a:endParaRPr lang="es-AR"/>
        </a:p>
      </dgm:t>
    </dgm:pt>
    <dgm:pt modelId="{248D3274-278E-42BB-85F7-21E5FFCAD300}" type="sibTrans" cxnId="{03984EA4-61B4-4BA2-993E-85DBAC822009}">
      <dgm:prSet/>
      <dgm:spPr/>
      <dgm:t>
        <a:bodyPr/>
        <a:lstStyle/>
        <a:p>
          <a:endParaRPr lang="es-AR"/>
        </a:p>
      </dgm:t>
    </dgm:pt>
    <dgm:pt modelId="{DA798CB1-8AF2-4B21-BD37-E7BB2BB8DE2D}">
      <dgm:prSet phldrT="[Texto]" custT="1"/>
      <dgm:spPr>
        <a:solidFill>
          <a:srgbClr val="62A4F4"/>
        </a:solidFill>
      </dgm:spPr>
      <dgm:t>
        <a:bodyPr/>
        <a:lstStyle/>
        <a:p>
          <a:r>
            <a:rPr lang="es-AR" sz="1600" dirty="0">
              <a:solidFill>
                <a:schemeClr val="bg1"/>
              </a:solidFill>
            </a:rPr>
            <a:t>Resolución de CONEUA</a:t>
          </a:r>
        </a:p>
      </dgm:t>
    </dgm:pt>
    <dgm:pt modelId="{9F3B90F0-34EB-4B97-9723-09E761B26D94}" type="parTrans" cxnId="{632A30CB-0506-43DE-B78F-BB25667E343A}">
      <dgm:prSet/>
      <dgm:spPr/>
      <dgm:t>
        <a:bodyPr/>
        <a:lstStyle/>
        <a:p>
          <a:endParaRPr lang="es-AR"/>
        </a:p>
      </dgm:t>
    </dgm:pt>
    <dgm:pt modelId="{FD4405C1-F69E-449E-B91A-5C626844F9C2}" type="sibTrans" cxnId="{632A30CB-0506-43DE-B78F-BB25667E343A}">
      <dgm:prSet/>
      <dgm:spPr/>
      <dgm:t>
        <a:bodyPr/>
        <a:lstStyle/>
        <a:p>
          <a:endParaRPr lang="es-AR"/>
        </a:p>
      </dgm:t>
    </dgm:pt>
    <dgm:pt modelId="{7E730956-BD38-4FF2-B59B-D927CAFB2778}">
      <dgm:prSet phldrT="[Texto]" custT="1"/>
      <dgm:spPr/>
      <dgm:t>
        <a:bodyPr/>
        <a:lstStyle/>
        <a:p>
          <a:pPr>
            <a:buNone/>
          </a:pPr>
          <a:r>
            <a:rPr lang="es-AR" sz="1600" dirty="0">
              <a:solidFill>
                <a:schemeClr val="tx1"/>
              </a:solidFill>
              <a:latin typeface="+mn-lt"/>
            </a:rPr>
            <a:t>Posibles resultados:</a:t>
          </a:r>
        </a:p>
      </dgm:t>
    </dgm:pt>
    <dgm:pt modelId="{5B3547C1-2B78-401F-9935-37068F7DFFC5}" type="parTrans" cxnId="{6FD54079-DE99-4449-99FE-E2807553A991}">
      <dgm:prSet/>
      <dgm:spPr/>
      <dgm:t>
        <a:bodyPr/>
        <a:lstStyle/>
        <a:p>
          <a:endParaRPr lang="es-AR"/>
        </a:p>
      </dgm:t>
    </dgm:pt>
    <dgm:pt modelId="{B68E60AE-8642-4CE4-971A-5E4396E94E60}" type="sibTrans" cxnId="{6FD54079-DE99-4449-99FE-E2807553A991}">
      <dgm:prSet/>
      <dgm:spPr/>
      <dgm:t>
        <a:bodyPr/>
        <a:lstStyle/>
        <a:p>
          <a:endParaRPr lang="es-AR"/>
        </a:p>
      </dgm:t>
    </dgm:pt>
    <dgm:pt modelId="{A3FD27EC-758F-474C-9494-7211340DCEB9}">
      <dgm:prSet phldrT="[Texto]" custT="1"/>
      <dgm:spPr>
        <a:solidFill>
          <a:srgbClr val="62A4F4"/>
        </a:solidFill>
      </dgm:spPr>
      <dgm:t>
        <a:bodyPr/>
        <a:lstStyle/>
        <a:p>
          <a:r>
            <a:rPr lang="es-AR" sz="1600" dirty="0">
              <a:solidFill>
                <a:schemeClr val="bg1"/>
              </a:solidFill>
            </a:rPr>
            <a:t>Vigencia del reconocimiento provisorio</a:t>
          </a:r>
        </a:p>
      </dgm:t>
    </dgm:pt>
    <dgm:pt modelId="{26796804-5F5C-4BD9-B950-92E9FACE0D22}" type="parTrans" cxnId="{7F3EA08A-3CF6-47B8-9677-355C63C74FF3}">
      <dgm:prSet/>
      <dgm:spPr/>
      <dgm:t>
        <a:bodyPr/>
        <a:lstStyle/>
        <a:p>
          <a:endParaRPr lang="es-AR"/>
        </a:p>
      </dgm:t>
    </dgm:pt>
    <dgm:pt modelId="{239D5D50-5B11-4AE1-A4DD-8EA511985F94}" type="sibTrans" cxnId="{7F3EA08A-3CF6-47B8-9677-355C63C74FF3}">
      <dgm:prSet/>
      <dgm:spPr/>
      <dgm:t>
        <a:bodyPr/>
        <a:lstStyle/>
        <a:p>
          <a:endParaRPr lang="es-AR"/>
        </a:p>
      </dgm:t>
    </dgm:pt>
    <dgm:pt modelId="{DA1A0152-C03A-4D3E-8DAE-23C344337A42}">
      <dgm:prSet phldrT="[Texto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Equivalente al ciclo completo de duración (teórica) de la carrera</a:t>
          </a:r>
          <a:endParaRPr lang="es-AR" sz="1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41344503-B238-4B58-930B-0576C5BF8BB9}" type="parTrans" cxnId="{52359254-1B67-46E6-A3E3-B6255A47F228}">
      <dgm:prSet/>
      <dgm:spPr/>
      <dgm:t>
        <a:bodyPr/>
        <a:lstStyle/>
        <a:p>
          <a:endParaRPr lang="es-AR"/>
        </a:p>
      </dgm:t>
    </dgm:pt>
    <dgm:pt modelId="{F256675A-3EC1-41E5-B960-3BB92A4B428D}" type="sibTrans" cxnId="{52359254-1B67-46E6-A3E3-B6255A47F228}">
      <dgm:prSet/>
      <dgm:spPr/>
      <dgm:t>
        <a:bodyPr/>
        <a:lstStyle/>
        <a:p>
          <a:endParaRPr lang="es-AR"/>
        </a:p>
      </dgm:t>
    </dgm:pt>
    <dgm:pt modelId="{5BB0F95A-18B1-41A9-B55D-DD2E40A13594}">
      <dgm:prSet phldrT="[Texto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Todos los requerimientos deberán ser contestados. Las propuestas para la superación de </a:t>
          </a:r>
          <a:r>
            <a:rPr lang="es-AR" sz="1600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deficits</a:t>
          </a:r>
          <a:r>
            <a:rPr lang="es-AR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deben ser factibles y precisas</a:t>
          </a:r>
        </a:p>
      </dgm:t>
    </dgm:pt>
    <dgm:pt modelId="{C7662738-68B2-4E55-971F-8E43277796DF}" type="parTrans" cxnId="{3BE2DA55-A6DB-436B-A69C-D2487334DAC1}">
      <dgm:prSet/>
      <dgm:spPr/>
    </dgm:pt>
    <dgm:pt modelId="{67E45044-01D1-4034-A407-6B0E2676B7CD}" type="sibTrans" cxnId="{3BE2DA55-A6DB-436B-A69C-D2487334DAC1}">
      <dgm:prSet/>
      <dgm:spPr/>
    </dgm:pt>
    <dgm:pt modelId="{39E68F19-38D2-44A0-BF10-63EE5D6F897C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+mn-lt"/>
            </a:rPr>
            <a:t>Resolución aconsejando el reconocimiento oficial provisorio </a:t>
          </a:r>
          <a:endParaRPr lang="es-AR" sz="1600" dirty="0">
            <a:solidFill>
              <a:schemeClr val="tx1"/>
            </a:solidFill>
            <a:latin typeface="+mn-lt"/>
          </a:endParaRPr>
        </a:p>
      </dgm:t>
    </dgm:pt>
    <dgm:pt modelId="{7E3BD005-EE91-4353-A94C-7A3102544D5B}" type="parTrans" cxnId="{51CA17B8-1FF4-4AA4-B836-949A18E61697}">
      <dgm:prSet/>
      <dgm:spPr/>
      <dgm:t>
        <a:bodyPr/>
        <a:lstStyle/>
        <a:p>
          <a:endParaRPr lang="es-AR"/>
        </a:p>
      </dgm:t>
    </dgm:pt>
    <dgm:pt modelId="{EBCB48B5-1498-42D9-B1A7-19579BB0F7E9}" type="sibTrans" cxnId="{51CA17B8-1FF4-4AA4-B836-949A18E61697}">
      <dgm:prSet/>
      <dgm:spPr/>
      <dgm:t>
        <a:bodyPr/>
        <a:lstStyle/>
        <a:p>
          <a:endParaRPr lang="es-AR"/>
        </a:p>
      </dgm:t>
    </dgm:pt>
    <dgm:pt modelId="{AEC062B7-1153-4019-A8CD-4D143770972D}">
      <dgm:prSet custT="1"/>
      <dgm:spPr/>
      <dgm:t>
        <a:bodyPr/>
        <a:lstStyle/>
        <a:p>
          <a:r>
            <a:rPr lang="es-MX" sz="1600" dirty="0">
              <a:solidFill>
                <a:schemeClr val="tx1"/>
              </a:solidFill>
              <a:latin typeface="+mn-lt"/>
            </a:rPr>
            <a:t>Su denegatoria</a:t>
          </a:r>
          <a:endParaRPr lang="es-AR" sz="1600" dirty="0">
            <a:solidFill>
              <a:schemeClr val="tx1"/>
            </a:solidFill>
            <a:latin typeface="+mn-lt"/>
          </a:endParaRPr>
        </a:p>
      </dgm:t>
    </dgm:pt>
    <dgm:pt modelId="{8070112E-154A-4605-BFDB-B7EB0A3B2C14}" type="parTrans" cxnId="{31C5B1DB-6C02-4787-804A-259517F69201}">
      <dgm:prSet/>
      <dgm:spPr/>
      <dgm:t>
        <a:bodyPr/>
        <a:lstStyle/>
        <a:p>
          <a:endParaRPr lang="es-AR"/>
        </a:p>
      </dgm:t>
    </dgm:pt>
    <dgm:pt modelId="{1F740105-D380-45D7-AA4F-773A649BA9FA}" type="sibTrans" cxnId="{31C5B1DB-6C02-4787-804A-259517F69201}">
      <dgm:prSet/>
      <dgm:spPr/>
      <dgm:t>
        <a:bodyPr/>
        <a:lstStyle/>
        <a:p>
          <a:endParaRPr lang="es-AR"/>
        </a:p>
      </dgm:t>
    </dgm:pt>
    <dgm:pt modelId="{289C9161-6D05-44BE-AAE7-E97460F9B03B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Caducará si la institución no solicitara la acreditación en ocasión del fin del </a:t>
          </a:r>
          <a:r>
            <a:rPr lang="es-AR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ciclo completo o, si lo solicitara y no la obtuviera</a:t>
          </a:r>
        </a:p>
      </dgm:t>
    </dgm:pt>
    <dgm:pt modelId="{E7E8C39C-8361-4256-9AA4-D60BB5771954}" type="parTrans" cxnId="{3AC2556F-CF3E-4759-B05F-AC53D4272623}">
      <dgm:prSet/>
      <dgm:spPr/>
    </dgm:pt>
    <dgm:pt modelId="{04EE70D5-CAFA-4AEF-905D-639E1B047CC8}" type="sibTrans" cxnId="{3AC2556F-CF3E-4759-B05F-AC53D4272623}">
      <dgm:prSet/>
      <dgm:spPr/>
    </dgm:pt>
    <dgm:pt modelId="{28148624-6341-4EF2-B9C6-3FECD1028301}">
      <dgm:prSet phldrT="[Texto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Finalizado el mismo corresponde </a:t>
          </a:r>
          <a:r>
            <a:rPr lang="es-MX" sz="1600" u="sng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obligatoriamente</a:t>
          </a:r>
          <a:r>
            <a:rPr lang="es-MX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solicitar la acreditación ante la CONEAU</a:t>
          </a:r>
          <a:endParaRPr lang="es-AR" sz="1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6495897D-4326-4117-B47B-7F20A249207C}" type="parTrans" cxnId="{E6C3FF9C-4FDA-495C-8742-416A5F2F5309}">
      <dgm:prSet/>
      <dgm:spPr/>
    </dgm:pt>
    <dgm:pt modelId="{F898F66D-5822-40DA-A725-221FE7E80DC1}" type="sibTrans" cxnId="{E6C3FF9C-4FDA-495C-8742-416A5F2F5309}">
      <dgm:prSet/>
      <dgm:spPr/>
    </dgm:pt>
    <dgm:pt modelId="{96EEEE4E-BCB9-4227-9655-A39EADF57352}" type="pres">
      <dgm:prSet presAssocID="{791CB7BF-3C02-419F-A522-29F1955AF0A2}" presName="linearFlow" presStyleCnt="0">
        <dgm:presLayoutVars>
          <dgm:dir/>
          <dgm:animLvl val="lvl"/>
          <dgm:resizeHandles val="exact"/>
        </dgm:presLayoutVars>
      </dgm:prSet>
      <dgm:spPr/>
    </dgm:pt>
    <dgm:pt modelId="{665A80B2-B0A0-4954-B300-1ACEF3491E6D}" type="pres">
      <dgm:prSet presAssocID="{52035AF8-7FD4-4EA2-9345-61DFF9D37C76}" presName="composite" presStyleCnt="0"/>
      <dgm:spPr/>
    </dgm:pt>
    <dgm:pt modelId="{2473067A-157F-42C9-99D9-EEC7943AF3AE}" type="pres">
      <dgm:prSet presAssocID="{52035AF8-7FD4-4EA2-9345-61DFF9D37C7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ACEDE58-5F51-4F82-A033-1A6238BD5180}" type="pres">
      <dgm:prSet presAssocID="{52035AF8-7FD4-4EA2-9345-61DFF9D37C76}" presName="descendantText" presStyleLbl="alignAcc1" presStyleIdx="0" presStyleCnt="3">
        <dgm:presLayoutVars>
          <dgm:bulletEnabled val="1"/>
        </dgm:presLayoutVars>
      </dgm:prSet>
      <dgm:spPr/>
    </dgm:pt>
    <dgm:pt modelId="{8C3014B1-FCC7-4A17-A449-7A83D50620CC}" type="pres">
      <dgm:prSet presAssocID="{7B62F7E9-099C-46EF-A56B-CFF6F8F04336}" presName="sp" presStyleCnt="0"/>
      <dgm:spPr/>
    </dgm:pt>
    <dgm:pt modelId="{5AB5E85F-7F36-4C6F-BA56-37C9C8650B0B}" type="pres">
      <dgm:prSet presAssocID="{DA798CB1-8AF2-4B21-BD37-E7BB2BB8DE2D}" presName="composite" presStyleCnt="0"/>
      <dgm:spPr/>
    </dgm:pt>
    <dgm:pt modelId="{071905BE-8298-428D-BF4C-3EBF0A5B6654}" type="pres">
      <dgm:prSet presAssocID="{DA798CB1-8AF2-4B21-BD37-E7BB2BB8DE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358D67A-EF08-4BDE-B578-9A1F8AF82940}" type="pres">
      <dgm:prSet presAssocID="{DA798CB1-8AF2-4B21-BD37-E7BB2BB8DE2D}" presName="descendantText" presStyleLbl="alignAcc1" presStyleIdx="1" presStyleCnt="3" custLinFactNeighborX="-26" custLinFactNeighborY="430">
        <dgm:presLayoutVars>
          <dgm:bulletEnabled val="1"/>
        </dgm:presLayoutVars>
      </dgm:prSet>
      <dgm:spPr/>
    </dgm:pt>
    <dgm:pt modelId="{F738D601-D611-4641-A76F-14B2E5A4FE41}" type="pres">
      <dgm:prSet presAssocID="{FD4405C1-F69E-449E-B91A-5C626844F9C2}" presName="sp" presStyleCnt="0"/>
      <dgm:spPr/>
    </dgm:pt>
    <dgm:pt modelId="{9852FD6F-1940-4F77-9A5E-21A3F3512300}" type="pres">
      <dgm:prSet presAssocID="{A3FD27EC-758F-474C-9494-7211340DCEB9}" presName="composite" presStyleCnt="0"/>
      <dgm:spPr/>
    </dgm:pt>
    <dgm:pt modelId="{54D20154-1A22-4DD1-900E-A6A188C2CC97}" type="pres">
      <dgm:prSet presAssocID="{A3FD27EC-758F-474C-9494-7211340DCEB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BE4781-5464-4DF0-961D-469C2502AE6F}" type="pres">
      <dgm:prSet presAssocID="{A3FD27EC-758F-474C-9494-7211340DCEB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D2BAF35-03DD-446A-9226-1A6EFBE8EF6F}" type="presOf" srcId="{52035AF8-7FD4-4EA2-9345-61DFF9D37C76}" destId="{2473067A-157F-42C9-99D9-EEC7943AF3AE}" srcOrd="0" destOrd="0" presId="urn:microsoft.com/office/officeart/2005/8/layout/chevron2"/>
    <dgm:cxn modelId="{444FE663-BFDD-47B2-98EE-E6872C011205}" type="presOf" srcId="{289C9161-6D05-44BE-AAE7-E97460F9B03B}" destId="{9DBE4781-5464-4DF0-961D-469C2502AE6F}" srcOrd="0" destOrd="2" presId="urn:microsoft.com/office/officeart/2005/8/layout/chevron2"/>
    <dgm:cxn modelId="{745A9769-1072-4FB2-BDFB-85FC2D352359}" type="presOf" srcId="{AEC062B7-1153-4019-A8CD-4D143770972D}" destId="{E358D67A-EF08-4BDE-B578-9A1F8AF82940}" srcOrd="0" destOrd="2" presId="urn:microsoft.com/office/officeart/2005/8/layout/chevron2"/>
    <dgm:cxn modelId="{6480D06A-FD39-4021-B092-4A00D7C756C3}" type="presOf" srcId="{5BB0F95A-18B1-41A9-B55D-DD2E40A13594}" destId="{BACEDE58-5F51-4F82-A033-1A6238BD5180}" srcOrd="0" destOrd="1" presId="urn:microsoft.com/office/officeart/2005/8/layout/chevron2"/>
    <dgm:cxn modelId="{ED69154B-5766-474E-A383-59060D3FC9FC}" type="presOf" srcId="{DA1A0152-C03A-4D3E-8DAE-23C344337A42}" destId="{9DBE4781-5464-4DF0-961D-469C2502AE6F}" srcOrd="0" destOrd="0" presId="urn:microsoft.com/office/officeart/2005/8/layout/chevron2"/>
    <dgm:cxn modelId="{7737F74C-A82A-4051-BC9D-1F4C891AF111}" type="presOf" srcId="{39E68F19-38D2-44A0-BF10-63EE5D6F897C}" destId="{E358D67A-EF08-4BDE-B578-9A1F8AF82940}" srcOrd="0" destOrd="1" presId="urn:microsoft.com/office/officeart/2005/8/layout/chevron2"/>
    <dgm:cxn modelId="{3AC2556F-CF3E-4759-B05F-AC53D4272623}" srcId="{A3FD27EC-758F-474C-9494-7211340DCEB9}" destId="{289C9161-6D05-44BE-AAE7-E97460F9B03B}" srcOrd="2" destOrd="0" parTransId="{E7E8C39C-8361-4256-9AA4-D60BB5771954}" sibTransId="{04EE70D5-CAFA-4AEF-905D-639E1B047CC8}"/>
    <dgm:cxn modelId="{52359254-1B67-46E6-A3E3-B6255A47F228}" srcId="{A3FD27EC-758F-474C-9494-7211340DCEB9}" destId="{DA1A0152-C03A-4D3E-8DAE-23C344337A42}" srcOrd="0" destOrd="0" parTransId="{41344503-B238-4B58-930B-0576C5BF8BB9}" sibTransId="{F256675A-3EC1-41E5-B960-3BB92A4B428D}"/>
    <dgm:cxn modelId="{3BE2DA55-A6DB-436B-A69C-D2487334DAC1}" srcId="{52035AF8-7FD4-4EA2-9345-61DFF9D37C76}" destId="{5BB0F95A-18B1-41A9-B55D-DD2E40A13594}" srcOrd="1" destOrd="0" parTransId="{C7662738-68B2-4E55-971F-8E43277796DF}" sibTransId="{67E45044-01D1-4034-A407-6B0E2676B7CD}"/>
    <dgm:cxn modelId="{6FD54079-DE99-4449-99FE-E2807553A991}" srcId="{DA798CB1-8AF2-4B21-BD37-E7BB2BB8DE2D}" destId="{7E730956-BD38-4FF2-B59B-D927CAFB2778}" srcOrd="0" destOrd="0" parTransId="{5B3547C1-2B78-401F-9935-37068F7DFFC5}" sibTransId="{B68E60AE-8642-4CE4-971A-5E4396E94E60}"/>
    <dgm:cxn modelId="{7F3EA08A-3CF6-47B8-9677-355C63C74FF3}" srcId="{791CB7BF-3C02-419F-A522-29F1955AF0A2}" destId="{A3FD27EC-758F-474C-9494-7211340DCEB9}" srcOrd="2" destOrd="0" parTransId="{26796804-5F5C-4BD9-B950-92E9FACE0D22}" sibTransId="{239D5D50-5B11-4AE1-A4DD-8EA511985F94}"/>
    <dgm:cxn modelId="{E6C3FF9C-4FDA-495C-8742-416A5F2F5309}" srcId="{A3FD27EC-758F-474C-9494-7211340DCEB9}" destId="{28148624-6341-4EF2-B9C6-3FECD1028301}" srcOrd="1" destOrd="0" parTransId="{6495897D-4326-4117-B47B-7F20A249207C}" sibTransId="{F898F66D-5822-40DA-A725-221FE7E80DC1}"/>
    <dgm:cxn modelId="{7414D2A1-C580-4781-9705-822CF127EBDE}" type="presOf" srcId="{A3FD27EC-758F-474C-9494-7211340DCEB9}" destId="{54D20154-1A22-4DD1-900E-A6A188C2CC97}" srcOrd="0" destOrd="0" presId="urn:microsoft.com/office/officeart/2005/8/layout/chevron2"/>
    <dgm:cxn modelId="{03984EA4-61B4-4BA2-993E-85DBAC822009}" srcId="{52035AF8-7FD4-4EA2-9345-61DFF9D37C76}" destId="{583A085B-C6CF-4527-AA09-CF69299B089A}" srcOrd="0" destOrd="0" parTransId="{58BDD8DA-A2AF-4F51-BFDA-EB0AE14D8656}" sibTransId="{248D3274-278E-42BB-85F7-21E5FFCAD300}"/>
    <dgm:cxn modelId="{0B1D1BB0-ABCC-42E4-870B-4B2D8EC11C2A}" srcId="{791CB7BF-3C02-419F-A522-29F1955AF0A2}" destId="{52035AF8-7FD4-4EA2-9345-61DFF9D37C76}" srcOrd="0" destOrd="0" parTransId="{220B3AB1-63A0-4318-9D34-1631DD5A19A3}" sibTransId="{7B62F7E9-099C-46EF-A56B-CFF6F8F04336}"/>
    <dgm:cxn modelId="{51CA17B8-1FF4-4AA4-B836-949A18E61697}" srcId="{DA798CB1-8AF2-4B21-BD37-E7BB2BB8DE2D}" destId="{39E68F19-38D2-44A0-BF10-63EE5D6F897C}" srcOrd="1" destOrd="0" parTransId="{7E3BD005-EE91-4353-A94C-7A3102544D5B}" sibTransId="{EBCB48B5-1498-42D9-B1A7-19579BB0F7E9}"/>
    <dgm:cxn modelId="{311ECDC0-9BE5-4AEF-AA21-6F6956DC66C0}" type="presOf" srcId="{DA798CB1-8AF2-4B21-BD37-E7BB2BB8DE2D}" destId="{071905BE-8298-428D-BF4C-3EBF0A5B6654}" srcOrd="0" destOrd="0" presId="urn:microsoft.com/office/officeart/2005/8/layout/chevron2"/>
    <dgm:cxn modelId="{35293AC3-CB33-4FB9-B0B3-1DF075510CEE}" type="presOf" srcId="{7E730956-BD38-4FF2-B59B-D927CAFB2778}" destId="{E358D67A-EF08-4BDE-B578-9A1F8AF82940}" srcOrd="0" destOrd="0" presId="urn:microsoft.com/office/officeart/2005/8/layout/chevron2"/>
    <dgm:cxn modelId="{632A30CB-0506-43DE-B78F-BB25667E343A}" srcId="{791CB7BF-3C02-419F-A522-29F1955AF0A2}" destId="{DA798CB1-8AF2-4B21-BD37-E7BB2BB8DE2D}" srcOrd="1" destOrd="0" parTransId="{9F3B90F0-34EB-4B97-9723-09E761B26D94}" sibTransId="{FD4405C1-F69E-449E-B91A-5C626844F9C2}"/>
    <dgm:cxn modelId="{31C5B1DB-6C02-4787-804A-259517F69201}" srcId="{DA798CB1-8AF2-4B21-BD37-E7BB2BB8DE2D}" destId="{AEC062B7-1153-4019-A8CD-4D143770972D}" srcOrd="2" destOrd="0" parTransId="{8070112E-154A-4605-BFDB-B7EB0A3B2C14}" sibTransId="{1F740105-D380-45D7-AA4F-773A649BA9FA}"/>
    <dgm:cxn modelId="{CD9EF8E4-4FB3-4393-AF60-792D8145B765}" type="presOf" srcId="{791CB7BF-3C02-419F-A522-29F1955AF0A2}" destId="{96EEEE4E-BCB9-4227-9655-A39EADF57352}" srcOrd="0" destOrd="0" presId="urn:microsoft.com/office/officeart/2005/8/layout/chevron2"/>
    <dgm:cxn modelId="{5BE9B5F0-EB2D-41AB-B01B-4B595D0F0718}" type="presOf" srcId="{583A085B-C6CF-4527-AA09-CF69299B089A}" destId="{BACEDE58-5F51-4F82-A033-1A6238BD5180}" srcOrd="0" destOrd="0" presId="urn:microsoft.com/office/officeart/2005/8/layout/chevron2"/>
    <dgm:cxn modelId="{B0FBCEFC-C035-4C04-AF6C-64678DA979AF}" type="presOf" srcId="{28148624-6341-4EF2-B9C6-3FECD1028301}" destId="{9DBE4781-5464-4DF0-961D-469C2502AE6F}" srcOrd="0" destOrd="1" presId="urn:microsoft.com/office/officeart/2005/8/layout/chevron2"/>
    <dgm:cxn modelId="{9EBB0BD0-7B24-4DBF-B6D2-F7224295039C}" type="presParOf" srcId="{96EEEE4E-BCB9-4227-9655-A39EADF57352}" destId="{665A80B2-B0A0-4954-B300-1ACEF3491E6D}" srcOrd="0" destOrd="0" presId="urn:microsoft.com/office/officeart/2005/8/layout/chevron2"/>
    <dgm:cxn modelId="{709AABD6-A0B6-4DEA-A928-4E42CFF906A9}" type="presParOf" srcId="{665A80B2-B0A0-4954-B300-1ACEF3491E6D}" destId="{2473067A-157F-42C9-99D9-EEC7943AF3AE}" srcOrd="0" destOrd="0" presId="urn:microsoft.com/office/officeart/2005/8/layout/chevron2"/>
    <dgm:cxn modelId="{FDDF72FA-8F1F-46C1-89F4-7C77E3A54CC5}" type="presParOf" srcId="{665A80B2-B0A0-4954-B300-1ACEF3491E6D}" destId="{BACEDE58-5F51-4F82-A033-1A6238BD5180}" srcOrd="1" destOrd="0" presId="urn:microsoft.com/office/officeart/2005/8/layout/chevron2"/>
    <dgm:cxn modelId="{45662FBC-E954-470F-A4A5-19D0819B1B28}" type="presParOf" srcId="{96EEEE4E-BCB9-4227-9655-A39EADF57352}" destId="{8C3014B1-FCC7-4A17-A449-7A83D50620CC}" srcOrd="1" destOrd="0" presId="urn:microsoft.com/office/officeart/2005/8/layout/chevron2"/>
    <dgm:cxn modelId="{3016D726-8ADD-4495-86F1-2455C6930604}" type="presParOf" srcId="{96EEEE4E-BCB9-4227-9655-A39EADF57352}" destId="{5AB5E85F-7F36-4C6F-BA56-37C9C8650B0B}" srcOrd="2" destOrd="0" presId="urn:microsoft.com/office/officeart/2005/8/layout/chevron2"/>
    <dgm:cxn modelId="{43027DB3-8613-4F8E-AD0B-3B8F9BFD5CC3}" type="presParOf" srcId="{5AB5E85F-7F36-4C6F-BA56-37C9C8650B0B}" destId="{071905BE-8298-428D-BF4C-3EBF0A5B6654}" srcOrd="0" destOrd="0" presId="urn:microsoft.com/office/officeart/2005/8/layout/chevron2"/>
    <dgm:cxn modelId="{1C078113-41F8-4B49-9E21-C4F1FD663A55}" type="presParOf" srcId="{5AB5E85F-7F36-4C6F-BA56-37C9C8650B0B}" destId="{E358D67A-EF08-4BDE-B578-9A1F8AF82940}" srcOrd="1" destOrd="0" presId="urn:microsoft.com/office/officeart/2005/8/layout/chevron2"/>
    <dgm:cxn modelId="{029419F4-BAA6-4443-92BE-715C8A29CAF7}" type="presParOf" srcId="{96EEEE4E-BCB9-4227-9655-A39EADF57352}" destId="{F738D601-D611-4641-A76F-14B2E5A4FE41}" srcOrd="3" destOrd="0" presId="urn:microsoft.com/office/officeart/2005/8/layout/chevron2"/>
    <dgm:cxn modelId="{0E4757A1-A06E-4DD5-8AB2-9596BE8EFA3A}" type="presParOf" srcId="{96EEEE4E-BCB9-4227-9655-A39EADF57352}" destId="{9852FD6F-1940-4F77-9A5E-21A3F3512300}" srcOrd="4" destOrd="0" presId="urn:microsoft.com/office/officeart/2005/8/layout/chevron2"/>
    <dgm:cxn modelId="{88457F89-EC71-45FA-9829-C20721587627}" type="presParOf" srcId="{9852FD6F-1940-4F77-9A5E-21A3F3512300}" destId="{54D20154-1A22-4DD1-900E-A6A188C2CC97}" srcOrd="0" destOrd="0" presId="urn:microsoft.com/office/officeart/2005/8/layout/chevron2"/>
    <dgm:cxn modelId="{FCF21F3B-1AB3-4607-9887-476808E68558}" type="presParOf" srcId="{9852FD6F-1940-4F77-9A5E-21A3F3512300}" destId="{9DBE4781-5464-4DF0-961D-469C2502AE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3067A-157F-42C9-99D9-EEC7943AF3AE}">
      <dsp:nvSpPr>
        <dsp:cNvPr id="0" name=""/>
        <dsp:cNvSpPr/>
      </dsp:nvSpPr>
      <dsp:spPr>
        <a:xfrm rot="5400000">
          <a:off x="-289888" y="295328"/>
          <a:ext cx="1932586" cy="1352810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Estándares</a:t>
          </a:r>
        </a:p>
      </dsp:txBody>
      <dsp:txXfrm rot="-5400000">
        <a:off x="0" y="681845"/>
        <a:ext cx="1352810" cy="579776"/>
      </dsp:txXfrm>
    </dsp:sp>
    <dsp:sp modelId="{BACEDE58-5F51-4F82-A033-1A6238BD5180}">
      <dsp:nvSpPr>
        <dsp:cNvPr id="0" name=""/>
        <dsp:cNvSpPr/>
      </dsp:nvSpPr>
      <dsp:spPr>
        <a:xfrm rot="5400000">
          <a:off x="5276481" y="-3918230"/>
          <a:ext cx="1256181" cy="910352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i="0" kern="1200" dirty="0">
              <a:solidFill>
                <a:schemeClr val="tx1"/>
              </a:solidFill>
              <a:effectLst/>
              <a:latin typeface="+mn-lt"/>
            </a:rPr>
            <a:t>Las instituciones tienen un año para adecuar sus carreras a lo establecido en dichas resoluciones</a:t>
          </a:r>
          <a:endParaRPr lang="es-AR" sz="1600" kern="1200" dirty="0">
            <a:solidFill>
              <a:schemeClr val="tx1"/>
            </a:solidFill>
            <a:latin typeface="+mn-lt"/>
          </a:endParaRPr>
        </a:p>
      </dsp:txBody>
      <dsp:txXfrm rot="-5400000">
        <a:off x="1352810" y="66763"/>
        <a:ext cx="9042201" cy="1133537"/>
      </dsp:txXfrm>
    </dsp:sp>
    <dsp:sp modelId="{071905BE-8298-428D-BF4C-3EBF0A5B6654}">
      <dsp:nvSpPr>
        <dsp:cNvPr id="0" name=""/>
        <dsp:cNvSpPr/>
      </dsp:nvSpPr>
      <dsp:spPr>
        <a:xfrm rot="5400000">
          <a:off x="-289888" y="2037161"/>
          <a:ext cx="1932586" cy="1352810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Convocatoria</a:t>
          </a:r>
        </a:p>
      </dsp:txBody>
      <dsp:txXfrm rot="-5400000">
        <a:off x="0" y="2423678"/>
        <a:ext cx="1352810" cy="579776"/>
      </dsp:txXfrm>
    </dsp:sp>
    <dsp:sp modelId="{E358D67A-EF08-4BDE-B578-9A1F8AF82940}">
      <dsp:nvSpPr>
        <dsp:cNvPr id="0" name=""/>
        <dsp:cNvSpPr/>
      </dsp:nvSpPr>
      <dsp:spPr>
        <a:xfrm rot="5400000">
          <a:off x="5276481" y="-2176397"/>
          <a:ext cx="1256181" cy="910352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i="0" kern="1200" dirty="0">
              <a:solidFill>
                <a:schemeClr val="tx1"/>
              </a:solidFill>
              <a:effectLst/>
              <a:latin typeface="+mn-lt"/>
            </a:rPr>
            <a:t>Son procesos colectivos y con un cronograma unificado</a:t>
          </a:r>
          <a:endParaRPr lang="es-AR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>
              <a:solidFill>
                <a:schemeClr val="tx1"/>
              </a:solidFill>
              <a:latin typeface="+mn-lt"/>
            </a:rPr>
            <a:t>Se establecen las fechas límites para: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>
              <a:solidFill>
                <a:schemeClr val="tx1"/>
              </a:solidFill>
              <a:latin typeface="+mn-lt"/>
            </a:rPr>
            <a:t>Formalización de la participación y apertura de Expediente Electrónico a través de TAD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>
              <a:solidFill>
                <a:schemeClr val="tx1"/>
              </a:solidFill>
              <a:latin typeface="+mn-lt"/>
            </a:rPr>
            <a:t>Capacitaciones (talleres virtuales)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>
              <a:solidFill>
                <a:schemeClr val="tx1"/>
              </a:solidFill>
              <a:latin typeface="+mn-lt"/>
            </a:rPr>
            <a:t>Presentación de formulario electrónico</a:t>
          </a:r>
        </a:p>
      </dsp:txBody>
      <dsp:txXfrm rot="-5400000">
        <a:off x="1352810" y="1808596"/>
        <a:ext cx="9042201" cy="1133537"/>
      </dsp:txXfrm>
    </dsp:sp>
    <dsp:sp modelId="{54D20154-1A22-4DD1-900E-A6A188C2CC97}">
      <dsp:nvSpPr>
        <dsp:cNvPr id="0" name=""/>
        <dsp:cNvSpPr/>
      </dsp:nvSpPr>
      <dsp:spPr>
        <a:xfrm rot="5400000">
          <a:off x="-289888" y="3778993"/>
          <a:ext cx="1932586" cy="1352810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Autoevaluación</a:t>
          </a:r>
        </a:p>
      </dsp:txBody>
      <dsp:txXfrm rot="-5400000">
        <a:off x="0" y="4165510"/>
        <a:ext cx="1352810" cy="579776"/>
      </dsp:txXfrm>
    </dsp:sp>
    <dsp:sp modelId="{9DBE4781-5464-4DF0-961D-469C2502AE6F}">
      <dsp:nvSpPr>
        <dsp:cNvPr id="0" name=""/>
        <dsp:cNvSpPr/>
      </dsp:nvSpPr>
      <dsp:spPr>
        <a:xfrm rot="5400000">
          <a:off x="5276481" y="-434564"/>
          <a:ext cx="1256181" cy="910352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Análisis del cumplimiento de los estándares y propuesta de planes de mejora (si es necesario)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Carga del formulario CONEAU Global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Período: 4 meses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Participantes: Comunidad universitaria (Autoridades, Docentes, Personal de apoyo, Alumnos)</a:t>
          </a:r>
        </a:p>
      </dsp:txBody>
      <dsp:txXfrm rot="-5400000">
        <a:off x="1352810" y="3550429"/>
        <a:ext cx="9042201" cy="1133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3067A-157F-42C9-99D9-EEC7943AF3AE}">
      <dsp:nvSpPr>
        <dsp:cNvPr id="0" name=""/>
        <dsp:cNvSpPr/>
      </dsp:nvSpPr>
      <dsp:spPr>
        <a:xfrm rot="5400000">
          <a:off x="-289888" y="295328"/>
          <a:ext cx="1932586" cy="1352810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Comité de Pares</a:t>
          </a:r>
        </a:p>
      </dsp:txBody>
      <dsp:txXfrm rot="-5400000">
        <a:off x="0" y="681845"/>
        <a:ext cx="1352810" cy="579776"/>
      </dsp:txXfrm>
    </dsp:sp>
    <dsp:sp modelId="{BACEDE58-5F51-4F82-A033-1A6238BD5180}">
      <dsp:nvSpPr>
        <dsp:cNvPr id="0" name=""/>
        <dsp:cNvSpPr/>
      </dsp:nvSpPr>
      <dsp:spPr>
        <a:xfrm rot="5400000">
          <a:off x="5276481" y="-3918230"/>
          <a:ext cx="1256181" cy="910352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600" b="0" i="0" kern="1200" dirty="0">
              <a:solidFill>
                <a:schemeClr val="tx1"/>
              </a:solidFill>
              <a:effectLst/>
              <a:latin typeface="+mn-lt"/>
            </a:rPr>
            <a:t>Visita de Pares Evaluadores a la institución (Virtuales - Hibridas):</a:t>
          </a:r>
          <a:endParaRPr lang="es-AR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>
              <a:solidFill>
                <a:schemeClr val="tx1"/>
              </a:solidFill>
              <a:latin typeface="+mn-lt"/>
            </a:rPr>
            <a:t>Carreras que se presentan por primera vez o que no hayan resultado acreditadas previamente.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>
              <a:solidFill>
                <a:schemeClr val="tx1"/>
              </a:solidFill>
              <a:latin typeface="+mn-lt"/>
            </a:rPr>
            <a:t>Carreras que se presentan en segunda fase: queda a criterio de la CONEAU la decisión de hacerlo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>
              <a:solidFill>
                <a:schemeClr val="tx1"/>
              </a:solidFill>
              <a:latin typeface="+mn-lt"/>
            </a:rPr>
            <a:t>Elaboración de informe de Evaluación</a:t>
          </a:r>
        </a:p>
      </dsp:txBody>
      <dsp:txXfrm rot="-5400000">
        <a:off x="1352810" y="66763"/>
        <a:ext cx="9042201" cy="1133537"/>
      </dsp:txXfrm>
    </dsp:sp>
    <dsp:sp modelId="{071905BE-8298-428D-BF4C-3EBF0A5B6654}">
      <dsp:nvSpPr>
        <dsp:cNvPr id="0" name=""/>
        <dsp:cNvSpPr/>
      </dsp:nvSpPr>
      <dsp:spPr>
        <a:xfrm rot="5400000">
          <a:off x="-289888" y="2037161"/>
          <a:ext cx="1932586" cy="1352810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Vista al Informe de Evaluación</a:t>
          </a:r>
        </a:p>
      </dsp:txBody>
      <dsp:txXfrm rot="-5400000">
        <a:off x="0" y="2423678"/>
        <a:ext cx="1352810" cy="579776"/>
      </dsp:txXfrm>
    </dsp:sp>
    <dsp:sp modelId="{E358D67A-EF08-4BDE-B578-9A1F8AF82940}">
      <dsp:nvSpPr>
        <dsp:cNvPr id="0" name=""/>
        <dsp:cNvSpPr/>
      </dsp:nvSpPr>
      <dsp:spPr>
        <a:xfrm rot="5400000">
          <a:off x="5274114" y="-2170996"/>
          <a:ext cx="1256181" cy="910352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i="0" kern="1200" dirty="0">
              <a:solidFill>
                <a:schemeClr val="tx1"/>
              </a:solidFill>
              <a:effectLst/>
              <a:latin typeface="+mn-lt"/>
            </a:rPr>
            <a:t>Plazo de 30 días hábiles para responder  los requerimientos formulados (contados desde la fecha de notificación a través de la plataforma TAD) </a:t>
          </a:r>
          <a:endParaRPr lang="es-AR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>
              <a:solidFill>
                <a:schemeClr val="tx1"/>
              </a:solidFill>
              <a:latin typeface="+mn-lt"/>
            </a:rPr>
            <a:t>Todos los requerimientos deberán ser contestados. Las propuestas para la superación de </a:t>
          </a:r>
          <a:r>
            <a:rPr lang="es-AR" sz="1600" kern="1200" dirty="0" err="1">
              <a:solidFill>
                <a:schemeClr val="tx1"/>
              </a:solidFill>
              <a:latin typeface="+mn-lt"/>
            </a:rPr>
            <a:t>deficits</a:t>
          </a:r>
          <a:r>
            <a:rPr lang="es-AR" sz="1600" kern="1200" dirty="0">
              <a:solidFill>
                <a:schemeClr val="tx1"/>
              </a:solidFill>
              <a:latin typeface="+mn-lt"/>
            </a:rPr>
            <a:t> deben ser factibles y precisas</a:t>
          </a:r>
        </a:p>
      </dsp:txBody>
      <dsp:txXfrm rot="-5400000">
        <a:off x="1350443" y="1813997"/>
        <a:ext cx="9042201" cy="1133537"/>
      </dsp:txXfrm>
    </dsp:sp>
    <dsp:sp modelId="{54D20154-1A22-4DD1-900E-A6A188C2CC97}">
      <dsp:nvSpPr>
        <dsp:cNvPr id="0" name=""/>
        <dsp:cNvSpPr/>
      </dsp:nvSpPr>
      <dsp:spPr>
        <a:xfrm rot="5400000">
          <a:off x="-289888" y="3778993"/>
          <a:ext cx="1932586" cy="1352810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Resolución de CONEAU</a:t>
          </a:r>
        </a:p>
      </dsp:txBody>
      <dsp:txXfrm rot="-5400000">
        <a:off x="0" y="4165510"/>
        <a:ext cx="1352810" cy="579776"/>
      </dsp:txXfrm>
    </dsp:sp>
    <dsp:sp modelId="{9DBE4781-5464-4DF0-961D-469C2502AE6F}">
      <dsp:nvSpPr>
        <dsp:cNvPr id="0" name=""/>
        <dsp:cNvSpPr/>
      </dsp:nvSpPr>
      <dsp:spPr>
        <a:xfrm rot="5400000">
          <a:off x="5276481" y="-434564"/>
          <a:ext cx="1256181" cy="910352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AR" sz="1600" kern="1200" dirty="0"/>
            <a:t>Posibles resultados: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Acreditar por 6 años: cumple con el perfil previsto en los estándares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Acreditar por 3 años: cumple con perfil previsto pero tiene un ciclo completo de dictado o no cumple con los criterios de calidad pero presenta estrategias de mejoramiento adecuadas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No acredita: no cumple con los criterios de calidad y las planes de mejora son insuficientes</a:t>
          </a:r>
        </a:p>
      </dsp:txBody>
      <dsp:txXfrm rot="-5400000">
        <a:off x="1352810" y="3550429"/>
        <a:ext cx="9042201" cy="1133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3067A-157F-42C9-99D9-EEC7943AF3AE}">
      <dsp:nvSpPr>
        <dsp:cNvPr id="0" name=""/>
        <dsp:cNvSpPr/>
      </dsp:nvSpPr>
      <dsp:spPr>
        <a:xfrm rot="5400000">
          <a:off x="-347426" y="349732"/>
          <a:ext cx="2316179" cy="1621325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Segunda fase de acreditación</a:t>
          </a:r>
        </a:p>
      </dsp:txBody>
      <dsp:txXfrm rot="-5400000">
        <a:off x="2" y="812968"/>
        <a:ext cx="1621325" cy="694854"/>
      </dsp:txXfrm>
    </dsp:sp>
    <dsp:sp modelId="{BACEDE58-5F51-4F82-A033-1A6238BD5180}">
      <dsp:nvSpPr>
        <dsp:cNvPr id="0" name=""/>
        <dsp:cNvSpPr/>
      </dsp:nvSpPr>
      <dsp:spPr>
        <a:xfrm rot="5400000">
          <a:off x="5170489" y="-3546858"/>
          <a:ext cx="1505516" cy="860384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i="0" kern="1200" dirty="0">
              <a:solidFill>
                <a:prstClr val="black"/>
              </a:solidFill>
              <a:effectLst/>
              <a:latin typeface="Calibri"/>
              <a:ea typeface="+mn-ea"/>
              <a:cs typeface="+mn-cs"/>
            </a:rPr>
            <a:t>En los casos de que la carrera sea acreditada por tres años, al vencimiento del plazo, una segunda fase del proceso tendrá lugar y extenderá la acreditación por los tres años restantes en caso de resultar positiva la evaluación. </a:t>
          </a:r>
          <a:endParaRPr lang="es-AR" sz="1600" b="0" i="0" kern="1200" dirty="0">
            <a:solidFill>
              <a:prstClr val="black"/>
            </a:solidFill>
            <a:effectLst/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i="0" kern="1200" dirty="0">
              <a:solidFill>
                <a:prstClr val="black"/>
              </a:solidFill>
              <a:effectLst/>
              <a:latin typeface="Calibri"/>
              <a:ea typeface="+mn-ea"/>
              <a:cs typeface="+mn-cs"/>
            </a:rPr>
            <a:t>Si resultara negativo, se emitirá una resolución de no extensión del plazo de acreditación</a:t>
          </a:r>
          <a:endParaRPr lang="es-AR" sz="1600" b="0" i="0" kern="1200" dirty="0">
            <a:solidFill>
              <a:prstClr val="black"/>
            </a:solidFill>
            <a:effectLst/>
            <a:latin typeface="Calibri"/>
            <a:ea typeface="+mn-ea"/>
            <a:cs typeface="+mn-cs"/>
          </a:endParaRPr>
        </a:p>
      </dsp:txBody>
      <dsp:txXfrm rot="-5400000">
        <a:off x="1621325" y="75799"/>
        <a:ext cx="8530352" cy="1358530"/>
      </dsp:txXfrm>
    </dsp:sp>
    <dsp:sp modelId="{071905BE-8298-428D-BF4C-3EBF0A5B6654}">
      <dsp:nvSpPr>
        <dsp:cNvPr id="0" name=""/>
        <dsp:cNvSpPr/>
      </dsp:nvSpPr>
      <dsp:spPr>
        <a:xfrm rot="5400000">
          <a:off x="-347426" y="2380808"/>
          <a:ext cx="2316179" cy="1621325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Reconsideración</a:t>
          </a:r>
        </a:p>
      </dsp:txBody>
      <dsp:txXfrm rot="-5400000">
        <a:off x="2" y="2844044"/>
        <a:ext cx="1621325" cy="694854"/>
      </dsp:txXfrm>
    </dsp:sp>
    <dsp:sp modelId="{E358D67A-EF08-4BDE-B578-9A1F8AF82940}">
      <dsp:nvSpPr>
        <dsp:cNvPr id="0" name=""/>
        <dsp:cNvSpPr/>
      </dsp:nvSpPr>
      <dsp:spPr>
        <a:xfrm rot="5400000">
          <a:off x="5170489" y="-1515782"/>
          <a:ext cx="1505516" cy="860384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0" i="0" kern="1200" dirty="0">
              <a:solidFill>
                <a:schemeClr val="tx1"/>
              </a:solidFill>
              <a:effectLst/>
              <a:latin typeface="+mj-lt"/>
            </a:rPr>
            <a:t>Dentro de los treinta días hábiles (de la notificación a través del TAD) de la </a:t>
          </a:r>
          <a:r>
            <a:rPr lang="es-MX" sz="1600" b="0" i="0" u="sng" kern="1200" dirty="0">
              <a:solidFill>
                <a:schemeClr val="tx1"/>
              </a:solidFill>
              <a:effectLst/>
              <a:latin typeface="+mj-lt"/>
            </a:rPr>
            <a:t>no</a:t>
          </a:r>
          <a:r>
            <a:rPr lang="es-MX" sz="1600" b="0" i="0" kern="1200" dirty="0">
              <a:solidFill>
                <a:schemeClr val="tx1"/>
              </a:solidFill>
              <a:effectLst/>
              <a:latin typeface="+mj-lt"/>
            </a:rPr>
            <a:t> acreditación de la carrera (primera o segunda fase) se podrá solicitar por nota (TAD) una ampliación del plazo hasta 6 meses (máx.) para subsanar los déficits existentes</a:t>
          </a:r>
          <a:endParaRPr lang="es-AR" sz="13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b="0" i="0" kern="1200" dirty="0">
              <a:solidFill>
                <a:schemeClr val="tx1"/>
              </a:solidFill>
              <a:effectLst/>
              <a:latin typeface="+mj-lt"/>
            </a:rPr>
            <a:t>La CONEAU emitirá una nueva resolución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b="0" i="0" kern="1200" dirty="0">
              <a:solidFill>
                <a:schemeClr val="tx1"/>
              </a:solidFill>
              <a:effectLst/>
              <a:latin typeface="+mj-lt"/>
            </a:rPr>
            <a:t>Dicho acto agotará la vía administrativa del proceso de acreditación en el ámbito de la CONEAU </a:t>
          </a:r>
        </a:p>
      </dsp:txBody>
      <dsp:txXfrm rot="-5400000">
        <a:off x="1621325" y="2106875"/>
        <a:ext cx="8530352" cy="1358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3067A-157F-42C9-99D9-EEC7943AF3AE}">
      <dsp:nvSpPr>
        <dsp:cNvPr id="0" name=""/>
        <dsp:cNvSpPr/>
      </dsp:nvSpPr>
      <dsp:spPr>
        <a:xfrm rot="5400000">
          <a:off x="-290171" y="292964"/>
          <a:ext cx="1934476" cy="1354133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Convocatoria</a:t>
          </a:r>
        </a:p>
      </dsp:txBody>
      <dsp:txXfrm rot="-5400000">
        <a:off x="1" y="679860"/>
        <a:ext cx="1354133" cy="580343"/>
      </dsp:txXfrm>
    </dsp:sp>
    <dsp:sp modelId="{BACEDE58-5F51-4F82-A033-1A6238BD5180}">
      <dsp:nvSpPr>
        <dsp:cNvPr id="0" name=""/>
        <dsp:cNvSpPr/>
      </dsp:nvSpPr>
      <dsp:spPr>
        <a:xfrm rot="5400000">
          <a:off x="5276528" y="-3919602"/>
          <a:ext cx="1257409" cy="910220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+mn-lt"/>
            </a:rPr>
            <a:t>Ventanilla abierta: durante los meses de abril y octubre</a:t>
          </a:r>
          <a:endParaRPr lang="es-AR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+mn-lt"/>
            </a:rPr>
            <a:t>Formalización: hasta el 15 de marzo y 15 de septiembre respectivamente</a:t>
          </a:r>
          <a:endParaRPr lang="es-AR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+mn-lt"/>
            </a:rPr>
            <a:t>Apertura de Expediente Electrónico a través de TAD: hasta el 30 de abril y 30 de octubre respectivamente</a:t>
          </a:r>
          <a:endParaRPr lang="es-AR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>
              <a:solidFill>
                <a:schemeClr val="tx1"/>
              </a:solidFill>
              <a:latin typeface="+mn-lt"/>
            </a:rPr>
            <a:t>Capacitaciones: videos en la página de CONEAU</a:t>
          </a:r>
        </a:p>
      </dsp:txBody>
      <dsp:txXfrm rot="-5400000">
        <a:off x="1354133" y="64175"/>
        <a:ext cx="9040818" cy="1134645"/>
      </dsp:txXfrm>
    </dsp:sp>
    <dsp:sp modelId="{071905BE-8298-428D-BF4C-3EBF0A5B6654}">
      <dsp:nvSpPr>
        <dsp:cNvPr id="0" name=""/>
        <dsp:cNvSpPr/>
      </dsp:nvSpPr>
      <dsp:spPr>
        <a:xfrm rot="5400000">
          <a:off x="-290171" y="2036499"/>
          <a:ext cx="1934476" cy="1354133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Procedimiento</a:t>
          </a:r>
        </a:p>
      </dsp:txBody>
      <dsp:txXfrm rot="-5400000">
        <a:off x="1" y="2423395"/>
        <a:ext cx="1354133" cy="580343"/>
      </dsp:txXfrm>
    </dsp:sp>
    <dsp:sp modelId="{E358D67A-EF08-4BDE-B578-9A1F8AF82940}">
      <dsp:nvSpPr>
        <dsp:cNvPr id="0" name=""/>
        <dsp:cNvSpPr/>
      </dsp:nvSpPr>
      <dsp:spPr>
        <a:xfrm rot="5400000">
          <a:off x="5276528" y="-2176067"/>
          <a:ext cx="1257409" cy="910220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Carga del formulario CONEAU Global: la presentación deberá contener todos los antecedentes y elementos necesarios para posibilitar la evaluación y viabilidad del proyecto</a:t>
          </a:r>
          <a:endParaRPr lang="es-AR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b="0" i="0" kern="1200" dirty="0">
              <a:solidFill>
                <a:schemeClr val="tx1"/>
              </a:solidFill>
              <a:effectLst/>
              <a:latin typeface="+mn-lt"/>
            </a:rPr>
            <a:t>Período: 1 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b="0" i="0" kern="1200" dirty="0">
              <a:solidFill>
                <a:schemeClr val="tx1"/>
              </a:solidFill>
              <a:effectLst/>
              <a:latin typeface="+mn-lt"/>
            </a:rPr>
            <a:t>Participantes: Comunidad universitaria (Autoridades, Docentes, Personal de apoyo)</a:t>
          </a:r>
        </a:p>
      </dsp:txBody>
      <dsp:txXfrm rot="-5400000">
        <a:off x="1354133" y="1807710"/>
        <a:ext cx="9040818" cy="1134645"/>
      </dsp:txXfrm>
    </dsp:sp>
    <dsp:sp modelId="{54D20154-1A22-4DD1-900E-A6A188C2CC97}">
      <dsp:nvSpPr>
        <dsp:cNvPr id="0" name=""/>
        <dsp:cNvSpPr/>
      </dsp:nvSpPr>
      <dsp:spPr>
        <a:xfrm rot="5400000">
          <a:off x="-290171" y="3780035"/>
          <a:ext cx="1934476" cy="1354133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Comité de Pares</a:t>
          </a:r>
        </a:p>
      </dsp:txBody>
      <dsp:txXfrm rot="-5400000">
        <a:off x="1" y="4166931"/>
        <a:ext cx="1354133" cy="580343"/>
      </dsp:txXfrm>
    </dsp:sp>
    <dsp:sp modelId="{9DBE4781-5464-4DF0-961D-469C2502AE6F}">
      <dsp:nvSpPr>
        <dsp:cNvPr id="0" name=""/>
        <dsp:cNvSpPr/>
      </dsp:nvSpPr>
      <dsp:spPr>
        <a:xfrm rot="5400000">
          <a:off x="5276528" y="-432531"/>
          <a:ext cx="1257409" cy="910220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Visita de Pares Evaluadores a la institución (Virtuales - Hibridas)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Elaboración de informe de Evaluación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600" kern="1200" dirty="0"/>
        </a:p>
      </dsp:txBody>
      <dsp:txXfrm rot="-5400000">
        <a:off x="1354133" y="3551246"/>
        <a:ext cx="9040818" cy="1134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3067A-157F-42C9-99D9-EEC7943AF3AE}">
      <dsp:nvSpPr>
        <dsp:cNvPr id="0" name=""/>
        <dsp:cNvSpPr/>
      </dsp:nvSpPr>
      <dsp:spPr>
        <a:xfrm rot="5400000">
          <a:off x="-289888" y="295328"/>
          <a:ext cx="1932586" cy="1352810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Vista al Informe de Evaluación</a:t>
          </a:r>
        </a:p>
      </dsp:txBody>
      <dsp:txXfrm rot="-5400000">
        <a:off x="0" y="681845"/>
        <a:ext cx="1352810" cy="579776"/>
      </dsp:txXfrm>
    </dsp:sp>
    <dsp:sp modelId="{BACEDE58-5F51-4F82-A033-1A6238BD5180}">
      <dsp:nvSpPr>
        <dsp:cNvPr id="0" name=""/>
        <dsp:cNvSpPr/>
      </dsp:nvSpPr>
      <dsp:spPr>
        <a:xfrm rot="5400000">
          <a:off x="5276481" y="-3918230"/>
          <a:ext cx="1256181" cy="910352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Plazo de 20 días hábiles para responder  los requerimientos formulados (contados desde la fecha de notificación a través de la plataforma TAD)</a:t>
          </a:r>
          <a:endParaRPr lang="es-AR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Todos los requerimientos deberán ser contestados. Las propuestas para la superación de </a:t>
          </a:r>
          <a:r>
            <a:rPr lang="es-AR" sz="1600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deficits</a:t>
          </a:r>
          <a:r>
            <a:rPr lang="es-AR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deben ser factibles y precisas</a:t>
          </a:r>
        </a:p>
      </dsp:txBody>
      <dsp:txXfrm rot="-5400000">
        <a:off x="1352810" y="66763"/>
        <a:ext cx="9042201" cy="1133537"/>
      </dsp:txXfrm>
    </dsp:sp>
    <dsp:sp modelId="{071905BE-8298-428D-BF4C-3EBF0A5B6654}">
      <dsp:nvSpPr>
        <dsp:cNvPr id="0" name=""/>
        <dsp:cNvSpPr/>
      </dsp:nvSpPr>
      <dsp:spPr>
        <a:xfrm rot="5400000">
          <a:off x="-289888" y="2037161"/>
          <a:ext cx="1932586" cy="1352810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Resolución de CONEUA</a:t>
          </a:r>
        </a:p>
      </dsp:txBody>
      <dsp:txXfrm rot="-5400000">
        <a:off x="0" y="2423678"/>
        <a:ext cx="1352810" cy="579776"/>
      </dsp:txXfrm>
    </dsp:sp>
    <dsp:sp modelId="{E358D67A-EF08-4BDE-B578-9A1F8AF82940}">
      <dsp:nvSpPr>
        <dsp:cNvPr id="0" name=""/>
        <dsp:cNvSpPr/>
      </dsp:nvSpPr>
      <dsp:spPr>
        <a:xfrm rot="5400000">
          <a:off x="5274114" y="-2170996"/>
          <a:ext cx="1256181" cy="910352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AR" sz="1600" kern="1200" dirty="0">
              <a:solidFill>
                <a:schemeClr val="tx1"/>
              </a:solidFill>
              <a:latin typeface="+mn-lt"/>
            </a:rPr>
            <a:t>Posibles resultados: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+mn-lt"/>
            </a:rPr>
            <a:t>Resolución aconsejando el reconocimiento oficial provisorio </a:t>
          </a:r>
          <a:endParaRPr lang="es-AR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solidFill>
                <a:schemeClr val="tx1"/>
              </a:solidFill>
              <a:latin typeface="+mn-lt"/>
            </a:rPr>
            <a:t>Su denegatoria</a:t>
          </a:r>
          <a:endParaRPr lang="es-AR" sz="1600" kern="1200" dirty="0">
            <a:solidFill>
              <a:schemeClr val="tx1"/>
            </a:solidFill>
            <a:latin typeface="+mn-lt"/>
          </a:endParaRPr>
        </a:p>
      </dsp:txBody>
      <dsp:txXfrm rot="-5400000">
        <a:off x="1350443" y="1813997"/>
        <a:ext cx="9042201" cy="1133537"/>
      </dsp:txXfrm>
    </dsp:sp>
    <dsp:sp modelId="{54D20154-1A22-4DD1-900E-A6A188C2CC97}">
      <dsp:nvSpPr>
        <dsp:cNvPr id="0" name=""/>
        <dsp:cNvSpPr/>
      </dsp:nvSpPr>
      <dsp:spPr>
        <a:xfrm rot="5400000">
          <a:off x="-289888" y="3778993"/>
          <a:ext cx="1932586" cy="1352810"/>
        </a:xfrm>
        <a:prstGeom prst="chevron">
          <a:avLst/>
        </a:prstGeom>
        <a:solidFill>
          <a:srgbClr val="62A4F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bg1"/>
              </a:solidFill>
            </a:rPr>
            <a:t>Vigencia del reconocimiento provisorio</a:t>
          </a:r>
        </a:p>
      </dsp:txBody>
      <dsp:txXfrm rot="-5400000">
        <a:off x="0" y="4165510"/>
        <a:ext cx="1352810" cy="579776"/>
      </dsp:txXfrm>
    </dsp:sp>
    <dsp:sp modelId="{9DBE4781-5464-4DF0-961D-469C2502AE6F}">
      <dsp:nvSpPr>
        <dsp:cNvPr id="0" name=""/>
        <dsp:cNvSpPr/>
      </dsp:nvSpPr>
      <dsp:spPr>
        <a:xfrm rot="5400000">
          <a:off x="5276151" y="-434234"/>
          <a:ext cx="1256842" cy="910352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Equivalente al ciclo completo de duración (teórica) de la carrera</a:t>
          </a:r>
          <a:endParaRPr lang="es-AR" sz="1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Finalizado el mismo corresponde </a:t>
          </a:r>
          <a:r>
            <a:rPr lang="es-MX" sz="1600" u="sng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obligatoriamente</a:t>
          </a:r>
          <a:r>
            <a:rPr lang="es-MX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solicitar la acreditación ante la CONEAU</a:t>
          </a:r>
          <a:endParaRPr lang="es-AR" sz="1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Caducará si la institución no solicitara la acreditación en ocasión del fin del </a:t>
          </a:r>
          <a:r>
            <a:rPr lang="es-AR" sz="1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ciclo completo o, si lo solicitara y no la obtuviera</a:t>
          </a:r>
        </a:p>
      </dsp:txBody>
      <dsp:txXfrm rot="-5400000">
        <a:off x="1352811" y="3550460"/>
        <a:ext cx="9042169" cy="113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841695-0876-4651-A38A-770F8C9E0EDF}" type="datetime1">
              <a:rPr lang="es-ES" smtClean="0"/>
              <a:t>18/09/2023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5BAE485-B3C6-4830-BBC8-C6E008BDD6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987051-A1C4-425B-82DC-FF37BA6D19CF}" type="datetime1">
              <a:rPr lang="es-ES" noProof="0" smtClean="0"/>
              <a:t>18/09/2023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85ACE04-E13C-4837-B6DD-B388E7CAA05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875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814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524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0723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2517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5477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645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1016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715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014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40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636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55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08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29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671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71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394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p33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3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829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36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6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874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37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7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36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38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5" name="Google Shape;605;p38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046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38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5" name="Google Shape;605;p38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627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569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85ACE04-E13C-4837-B6DD-B388E7CAA05E}" type="slidenum">
              <a:rPr lang="es-ES" noProof="0" smtClean="0"/>
              <a:t>30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32455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38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5" name="Google Shape;605;p38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703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p45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5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399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42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2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6892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44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8" name="Google Shape;668;p44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4989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4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3223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44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8" name="Google Shape;668;p44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9834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44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8" name="Google Shape;668;p44:notes"/>
          <p:cNvSpPr txBox="1">
            <a:spLocks noGrp="1"/>
          </p:cNvSpPr>
          <p:nvPr>
            <p:ph type="sldNum" idx="12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42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CE04-E13C-4837-B6DD-B388E7CAA0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32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790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7622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720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742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82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D4921581-B7E3-4A42-A6EB-A895ACD493D1}" type="datetime1">
              <a:rPr lang="es-ES" noProof="0" smtClean="0"/>
              <a:t>18/09/2023</a:t>
            </a:fld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6" name="Marcador de posición de contenido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7381" y="1825625"/>
            <a:ext cx="5481203" cy="4351338"/>
          </a:xfrm>
        </p:spPr>
        <p:txBody>
          <a:bodyPr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3416" y="1825625"/>
            <a:ext cx="5481203" cy="4351338"/>
          </a:xfrm>
        </p:spPr>
        <p:txBody>
          <a:bodyPr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7" name="Marcador de posición de texto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7380" y="1681163"/>
            <a:ext cx="5481203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8" name="Marcador de posición de contenido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7379" y="2586215"/>
            <a:ext cx="5481203" cy="3603448"/>
          </a:xfrm>
        </p:spPr>
        <p:txBody>
          <a:bodyPr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416" y="1681163"/>
            <a:ext cx="548120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0" name="Marcador de posición de contenido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3416" y="2586215"/>
            <a:ext cx="5481202" cy="3603448"/>
          </a:xfrm>
        </p:spPr>
        <p:txBody>
          <a:bodyPr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es-ES" noProof="0" dirty="0"/>
              <a:t>TÍTULO AQUÍ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 rtl="0">
              <a:lnSpc>
                <a:spcPct val="100000"/>
              </a:lnSpc>
            </a:pPr>
            <a:r>
              <a:rPr lang="es-ES" noProof="0" dirty="0"/>
              <a:t>Editar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dirty="0"/>
              <a:t>Título aquí</a:t>
            </a:r>
          </a:p>
        </p:txBody>
      </p:sp>
      <p:sp>
        <p:nvSpPr>
          <p:cNvPr id="10" name="Marcador de posición de número de diapositiva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Elipse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0" name="Marcador de posición de texto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416" y="2057400"/>
            <a:ext cx="3206261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84" y="246187"/>
            <a:ext cx="7467304" cy="561486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3" name="Elipse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edia imagen horizontal">
  <p:cSld name="1_Media imagen horizonta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6"/>
          <p:cNvSpPr txBox="1">
            <a:spLocks noGrp="1"/>
          </p:cNvSpPr>
          <p:nvPr>
            <p:ph type="title"/>
          </p:nvPr>
        </p:nvSpPr>
        <p:spPr>
          <a:xfrm>
            <a:off x="831850" y="3794663"/>
            <a:ext cx="10515600" cy="82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body" idx="1"/>
          </p:nvPr>
        </p:nvSpPr>
        <p:spPr>
          <a:xfrm>
            <a:off x="831850" y="4839691"/>
            <a:ext cx="10515600" cy="130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31" name="Google Shape;31;p5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71301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cxnSp>
        <p:nvCxnSpPr>
          <p:cNvPr id="32" name="Google Shape;32;p56"/>
          <p:cNvCxnSpPr/>
          <p:nvPr/>
        </p:nvCxnSpPr>
        <p:spPr>
          <a:xfrm>
            <a:off x="5351690" y="3748188"/>
            <a:ext cx="1488621" cy="0"/>
          </a:xfrm>
          <a:prstGeom prst="straightConnector1">
            <a:avLst/>
          </a:prstGeom>
          <a:noFill/>
          <a:ln w="139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56"/>
          <p:cNvSpPr txBox="1">
            <a:spLocks noGrp="1"/>
          </p:cNvSpPr>
          <p:nvPr>
            <p:ph type="body" idx="3"/>
          </p:nvPr>
        </p:nvSpPr>
        <p:spPr>
          <a:xfrm>
            <a:off x="363415" y="6462713"/>
            <a:ext cx="2617200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 cap="none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4" name="Google Shape;34;p56"/>
          <p:cNvGrpSpPr/>
          <p:nvPr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35" name="Google Shape;35;p56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6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6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6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602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chemeClr val="accent3"/>
              </a:buClr>
              <a:buSzPts val="900"/>
              <a:buFont typeface="Calibri"/>
              <a:buNone/>
              <a:def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chemeClr val="accent3"/>
              </a:buClr>
              <a:buSzPts val="900"/>
              <a:buFont typeface="Calibri"/>
              <a:buNone/>
              <a:def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chemeClr val="accent3"/>
              </a:buClr>
              <a:buSzPts val="900"/>
              <a:buFont typeface="Calibri"/>
              <a:buNone/>
              <a:def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chemeClr val="accent3"/>
              </a:buClr>
              <a:buSzPts val="900"/>
              <a:buFont typeface="Calibri"/>
              <a:buNone/>
              <a:def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chemeClr val="accent3"/>
              </a:buClr>
              <a:buSzPts val="900"/>
              <a:buFont typeface="Calibri"/>
              <a:buNone/>
              <a:def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chemeClr val="accent3"/>
              </a:buClr>
              <a:buSzPts val="900"/>
              <a:buFont typeface="Calibri"/>
              <a:buNone/>
              <a:def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chemeClr val="accent3"/>
              </a:buClr>
              <a:buSzPts val="900"/>
              <a:buFont typeface="Calibri"/>
              <a:buNone/>
              <a:def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chemeClr val="accent3"/>
              </a:buClr>
              <a:buSzPts val="900"/>
              <a:buFont typeface="Calibri"/>
              <a:buNone/>
              <a:def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chemeClr val="accent3"/>
              </a:buClr>
              <a:buSzPts val="900"/>
              <a:buFont typeface="Calibri"/>
              <a:buNone/>
              <a:def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5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contenido y 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Marcador de contenido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5" y="6462713"/>
            <a:ext cx="2617200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 dirty="0"/>
              <a:t>El nombre de la empresa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33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121513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contenido y tre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Marcador de contenido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5" y="6462713"/>
            <a:ext cx="2617200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 dirty="0"/>
              <a:t>El nombre de la empresa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1368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455946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ción de imagen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es-ES" noProof="0" dirty="0"/>
              <a:t>TÍTULO AQUÍ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 rtl="0"/>
            <a:r>
              <a:rPr lang="es-ES" noProof="0" dirty="0"/>
              <a:t>Editar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5" y="6462713"/>
            <a:ext cx="2617200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 dirty="0"/>
              <a:t>El nombre de la empresa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dirty="0"/>
              <a:t>Título aquí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Marcador de contenido 16">
            <a:extLst>
              <a:ext uri="{FF2B5EF4-FFF2-40B4-BE49-F238E27FC236}">
                <a16:creationId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5" y="6462713"/>
            <a:ext cx="2617200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 dirty="0"/>
              <a:t>El nombre de la empresa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2862000" cy="134113"/>
            <a:chOff x="-24055" y="1452565"/>
            <a:chExt cx="2374534" cy="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ción de texto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0" name="Marcador de posición de contenido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23" name="Marcador de posición de imagen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Icono aquí</a:t>
            </a:r>
          </a:p>
        </p:txBody>
      </p:sp>
      <p:sp>
        <p:nvSpPr>
          <p:cNvPr id="24" name="Marcador de posición de imagen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Icono aquí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imagen vertical mo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TÍTULO AQUÍ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Editar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06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5" y="6462713"/>
            <a:ext cx="2617200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 dirty="0"/>
              <a:t>El nombre de la empresa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 rtlCol="0"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es-ES" noProof="0" dirty="0"/>
              <a:t>Gracias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731CE9D-9FBA-4350-81DC-822A6AA36F7F}" type="datetime1">
              <a:rPr lang="es-ES" noProof="0" smtClean="0"/>
              <a:t>18/09/2023</a:t>
            </a:fld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23" name="Gráfico 22" descr="Sobre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ítulo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39" name="Marcador de contenido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 rtl="0"/>
            <a:r>
              <a:rPr lang="es-ES" noProof="0" dirty="0"/>
              <a:t>Editar estilos de texto del patrón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pic>
        <p:nvPicPr>
          <p:cNvPr id="3" name="Gráfico 2" descr="Vínculo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83A43D1-D0E1-4FA1-938E-AE6365BBF837}" type="datetime1">
              <a:rPr lang="es-ES" noProof="0" smtClean="0"/>
              <a:t>18/09/2023</a:t>
            </a:fld>
            <a:endParaRPr lang="es-ES" noProof="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número de diapositiva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 rtlCol="0"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 rtl="0">
              <a:lnSpc>
                <a:spcPct val="100000"/>
              </a:lnSpc>
              <a:buNone/>
            </a:pPr>
            <a:r>
              <a:rPr lang="es-ES" noProof="0" dirty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  <p:sldLayoutId id="2147483673" r:id="rId17"/>
    <p:sldLayoutId id="214748367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coneau.gob.ar/coneauglobal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coneau.gob.ar/coneauglobal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EBAC3A65-D459-4302-9E82-8EB746F7047F}"/>
              </a:ext>
            </a:extLst>
          </p:cNvPr>
          <p:cNvGrpSpPr/>
          <p:nvPr/>
        </p:nvGrpSpPr>
        <p:grpSpPr>
          <a:xfrm>
            <a:off x="587666" y="1912652"/>
            <a:ext cx="11016668" cy="4712954"/>
            <a:chOff x="508989" y="2088775"/>
            <a:chExt cx="11041780" cy="4662682"/>
          </a:xfrm>
          <a:blipFill dpi="0" rotWithShape="1">
            <a:blip r:embed="rId3">
              <a:alphaModFix amt="99000"/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D4C6B2E5-668D-40C2-A223-CC0CF1D9BB22}"/>
                </a:ext>
              </a:extLst>
            </p:cNvPr>
            <p:cNvSpPr/>
            <p:nvPr/>
          </p:nvSpPr>
          <p:spPr>
            <a:xfrm>
              <a:off x="508989" y="2690445"/>
              <a:ext cx="1694330" cy="40610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5DBF948A-506A-440B-8398-65AF130BD676}"/>
                </a:ext>
              </a:extLst>
            </p:cNvPr>
            <p:cNvSpPr/>
            <p:nvPr/>
          </p:nvSpPr>
          <p:spPr>
            <a:xfrm>
              <a:off x="2403283" y="2088775"/>
              <a:ext cx="1694330" cy="40610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0387597C-E3D7-4893-A176-229DDD90253C}"/>
                </a:ext>
              </a:extLst>
            </p:cNvPr>
            <p:cNvSpPr/>
            <p:nvPr/>
          </p:nvSpPr>
          <p:spPr>
            <a:xfrm>
              <a:off x="4256237" y="2690445"/>
              <a:ext cx="1694330" cy="40610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F134D72B-4E9A-4473-8281-8F828291EA2C}"/>
                </a:ext>
              </a:extLst>
            </p:cNvPr>
            <p:cNvSpPr/>
            <p:nvPr/>
          </p:nvSpPr>
          <p:spPr>
            <a:xfrm>
              <a:off x="6109191" y="2088775"/>
              <a:ext cx="1694330" cy="40610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6B214A34-B9BD-41B1-9DE3-678420DC9D5A}"/>
                </a:ext>
              </a:extLst>
            </p:cNvPr>
            <p:cNvSpPr/>
            <p:nvPr/>
          </p:nvSpPr>
          <p:spPr>
            <a:xfrm>
              <a:off x="8003485" y="2690445"/>
              <a:ext cx="1694330" cy="40610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6286731C-9BE6-438D-861F-4255570F4597}"/>
                </a:ext>
              </a:extLst>
            </p:cNvPr>
            <p:cNvSpPr/>
            <p:nvPr/>
          </p:nvSpPr>
          <p:spPr>
            <a:xfrm>
              <a:off x="9856439" y="2088775"/>
              <a:ext cx="1694330" cy="40610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028" y="415274"/>
            <a:ext cx="10070208" cy="1132172"/>
          </a:xfrm>
        </p:spPr>
        <p:txBody>
          <a:bodyPr rtlCol="0">
            <a:noAutofit/>
          </a:bodyPr>
          <a:lstStyle/>
          <a:p>
            <a:pPr algn="ctr">
              <a:lnSpc>
                <a:spcPts val="3840"/>
              </a:lnSpc>
              <a:spcBef>
                <a:spcPts val="1200"/>
              </a:spcBef>
              <a:spcAft>
                <a:spcPts val="1200"/>
              </a:spcAft>
            </a:pPr>
            <a:r>
              <a:rPr lang="es-AR" sz="3200" dirty="0" err="1">
                <a:solidFill>
                  <a:srgbClr val="3B6AA3"/>
                </a:solidFill>
              </a:rPr>
              <a:t>IntroducciÓn</a:t>
            </a:r>
            <a:r>
              <a:rPr lang="en-US" sz="3200" dirty="0">
                <a:solidFill>
                  <a:srgbClr val="3B6AA3"/>
                </a:solidFill>
              </a:rPr>
              <a:t> al </a:t>
            </a:r>
            <a:r>
              <a:rPr lang="en-US" sz="3200" dirty="0" err="1">
                <a:solidFill>
                  <a:srgbClr val="3B6AA3"/>
                </a:solidFill>
              </a:rPr>
              <a:t>proceso</a:t>
            </a:r>
            <a:r>
              <a:rPr lang="en-US" sz="3200" dirty="0">
                <a:solidFill>
                  <a:srgbClr val="3B6AA3"/>
                </a:solidFill>
              </a:rPr>
              <a:t> de </a:t>
            </a:r>
            <a:r>
              <a:rPr lang="en-US" sz="3200" dirty="0" err="1">
                <a:solidFill>
                  <a:srgbClr val="3B6AA3"/>
                </a:solidFill>
              </a:rPr>
              <a:t>acreditaciÓn</a:t>
            </a:r>
            <a:r>
              <a:rPr lang="en-US" sz="3200" dirty="0">
                <a:solidFill>
                  <a:srgbClr val="3B6AA3"/>
                </a:solidFill>
              </a:rPr>
              <a:t> de </a:t>
            </a:r>
            <a:r>
              <a:rPr lang="en-US" sz="3200" dirty="0" err="1">
                <a:solidFill>
                  <a:srgbClr val="3B6AA3"/>
                </a:solidFill>
              </a:rPr>
              <a:t>carreras</a:t>
            </a:r>
            <a:r>
              <a:rPr lang="en-US" sz="3200" dirty="0">
                <a:solidFill>
                  <a:srgbClr val="3B6AA3"/>
                </a:solidFill>
              </a:rPr>
              <a:t> de </a:t>
            </a:r>
            <a:r>
              <a:rPr lang="en-US" sz="3200" dirty="0" err="1">
                <a:solidFill>
                  <a:srgbClr val="3B6AA3"/>
                </a:solidFill>
              </a:rPr>
              <a:t>grado</a:t>
            </a:r>
            <a:r>
              <a:rPr lang="en-US" sz="3200" dirty="0">
                <a:solidFill>
                  <a:srgbClr val="3B6AA3"/>
                </a:solidFill>
              </a:rPr>
              <a:t> </a:t>
            </a:r>
            <a:r>
              <a:rPr lang="en-US" sz="3200" dirty="0" err="1">
                <a:solidFill>
                  <a:srgbClr val="3B6AA3"/>
                </a:solidFill>
              </a:rPr>
              <a:t>en</a:t>
            </a:r>
            <a:r>
              <a:rPr lang="en-US" sz="3200" dirty="0">
                <a:solidFill>
                  <a:srgbClr val="3B6AA3"/>
                </a:solidFill>
              </a:rPr>
              <a:t> la </a:t>
            </a:r>
            <a:r>
              <a:rPr lang="en-US" sz="3200" dirty="0" err="1">
                <a:solidFill>
                  <a:srgbClr val="3B6AA3"/>
                </a:solidFill>
              </a:rPr>
              <a:t>uns</a:t>
            </a:r>
            <a:endParaRPr lang="es-ES" sz="3200" dirty="0">
              <a:solidFill>
                <a:srgbClr val="3B6A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D3E29EB9-66BF-432D-B147-4F1832639272}"/>
              </a:ext>
            </a:extLst>
          </p:cNvPr>
          <p:cNvSpPr txBox="1">
            <a:spLocks/>
          </p:cNvSpPr>
          <p:nvPr/>
        </p:nvSpPr>
        <p:spPr>
          <a:xfrm>
            <a:off x="8584145" y="3452351"/>
            <a:ext cx="3165231" cy="180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LA CONEAU organiza una </a:t>
            </a:r>
            <a:r>
              <a:rPr lang="es-MX" sz="2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visita</a:t>
            </a: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 a la institución con académicos y un técnico del área</a:t>
            </a:r>
          </a:p>
          <a:p>
            <a:pPr>
              <a:spcBef>
                <a:spcPct val="0"/>
              </a:spcBef>
            </a:pPr>
            <a:endParaRPr lang="es-MX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</p:txBody>
      </p:sp>
      <p:sp>
        <p:nvSpPr>
          <p:cNvPr id="6" name="Marcador de texto 9">
            <a:extLst>
              <a:ext uri="{FF2B5EF4-FFF2-40B4-BE49-F238E27FC236}">
                <a16:creationId xmlns:a16="http://schemas.microsoft.com/office/drawing/2014/main" id="{7406303F-9708-4A09-B975-ABE8F71DA94A}"/>
              </a:ext>
            </a:extLst>
          </p:cNvPr>
          <p:cNvSpPr txBox="1">
            <a:spLocks/>
          </p:cNvSpPr>
          <p:nvPr/>
        </p:nvSpPr>
        <p:spPr>
          <a:xfrm>
            <a:off x="234927" y="3049503"/>
            <a:ext cx="4286211" cy="2401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LA CONEAU emite </a:t>
            </a:r>
            <a:b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</a:b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una resolución de: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</a:rPr>
              <a:t>Acreditación por 6 años 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</a:rPr>
              <a:t>Por 3 años con planes de mejora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NO acreditación</a:t>
            </a:r>
          </a:p>
          <a:p>
            <a:pPr>
              <a:spcBef>
                <a:spcPct val="0"/>
              </a:spcBef>
            </a:pPr>
            <a:endParaRPr lang="es-MX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85EEF0-1354-4D89-91B7-4B3E0EF8F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81082" y="5125379"/>
            <a:ext cx="1097375" cy="1103472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74C947A6-965F-458F-B59E-1A2F70A8438A}"/>
              </a:ext>
            </a:extLst>
          </p:cNvPr>
          <p:cNvSpPr txBox="1">
            <a:spLocks/>
          </p:cNvSpPr>
          <p:nvPr/>
        </p:nvSpPr>
        <p:spPr>
          <a:xfrm>
            <a:off x="363415" y="440079"/>
            <a:ext cx="11495650" cy="1406306"/>
          </a:xfrm>
          <a:prstGeom prst="rect">
            <a:avLst/>
          </a:prstGeom>
          <a:solidFill>
            <a:srgbClr val="3B6AA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0" dirty="0">
                <a:solidFill>
                  <a:schemeClr val="bg1"/>
                </a:solidFill>
                <a:latin typeface="Bahnschrift" panose="020B0502040204020203" pitchFamily="34" charset="0"/>
              </a:rPr>
              <a:t> ¿</a:t>
            </a:r>
            <a:r>
              <a:rPr lang="es-ES" sz="4800" b="0" dirty="0">
                <a:solidFill>
                  <a:schemeClr val="bg1"/>
                </a:solidFill>
              </a:rPr>
              <a:t>en que consiste el proceso de acreditación?</a:t>
            </a:r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35EE4E54-12EA-40DA-8300-BD444E1BC653}"/>
              </a:ext>
            </a:extLst>
          </p:cNvPr>
          <p:cNvSpPr txBox="1">
            <a:spLocks/>
          </p:cNvSpPr>
          <p:nvPr/>
        </p:nvSpPr>
        <p:spPr>
          <a:xfrm>
            <a:off x="3876704" y="2067238"/>
            <a:ext cx="4490642" cy="136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La carrera realiza una </a:t>
            </a:r>
            <a:r>
              <a:rPr lang="es-MX" sz="2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autoevaluación</a:t>
            </a: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 y propone planes de mejora (si fueran necesarios)</a:t>
            </a:r>
          </a:p>
          <a:p>
            <a:pPr>
              <a:spcBef>
                <a:spcPct val="0"/>
              </a:spcBef>
            </a:pPr>
            <a:endParaRPr lang="es-MX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</p:txBody>
      </p:sp>
      <p:pic>
        <p:nvPicPr>
          <p:cNvPr id="14" name="Gráfico 13" descr="Flecha lineal: curva en sentido de las agujas del reloj">
            <a:extLst>
              <a:ext uri="{FF2B5EF4-FFF2-40B4-BE49-F238E27FC236}">
                <a16:creationId xmlns:a16="http://schemas.microsoft.com/office/drawing/2014/main" id="{145DD3D7-0323-4672-B919-6C6F1F64F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041519">
            <a:off x="8734060" y="2333426"/>
            <a:ext cx="829386" cy="829386"/>
          </a:xfrm>
          <a:prstGeom prst="rect">
            <a:avLst/>
          </a:prstGeom>
        </p:spPr>
      </p:pic>
      <p:pic>
        <p:nvPicPr>
          <p:cNvPr id="16" name="Gráfico 15" descr="Flecha lineal: curva en sentido de las agujas del reloj">
            <a:extLst>
              <a:ext uri="{FF2B5EF4-FFF2-40B4-BE49-F238E27FC236}">
                <a16:creationId xmlns:a16="http://schemas.microsoft.com/office/drawing/2014/main" id="{4816943D-8C5E-4873-BE38-0693420D2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784143">
            <a:off x="9379177" y="5154325"/>
            <a:ext cx="829386" cy="829386"/>
          </a:xfrm>
          <a:prstGeom prst="rect">
            <a:avLst/>
          </a:prstGeom>
        </p:spPr>
      </p:pic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6310E5DA-517D-49E6-8C03-AAB19404D174}"/>
              </a:ext>
            </a:extLst>
          </p:cNvPr>
          <p:cNvSpPr txBox="1">
            <a:spLocks/>
          </p:cNvSpPr>
          <p:nvPr/>
        </p:nvSpPr>
        <p:spPr>
          <a:xfrm>
            <a:off x="3876704" y="4705565"/>
            <a:ext cx="4490643" cy="180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Los pares evaluadores elaboran un </a:t>
            </a:r>
            <a:r>
              <a:rPr lang="es-MX" sz="2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informe</a:t>
            </a: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 que es puesto la vista de la Institución y presente la información y las observaciones que correspondan </a:t>
            </a:r>
          </a:p>
          <a:p>
            <a:pPr>
              <a:spcBef>
                <a:spcPct val="0"/>
              </a:spcBef>
            </a:pPr>
            <a:endParaRPr lang="es-MX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F209E-D17D-4F20-A6D0-C685853D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70" y="246185"/>
            <a:ext cx="2243792" cy="6430839"/>
          </a:xfrm>
          <a:solidFill>
            <a:srgbClr val="3B6AA3"/>
          </a:solidFill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  <a:latin typeface="Titillium_Web variant0"/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Normativa</a:t>
            </a: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br>
              <a:rPr lang="es-ES" dirty="0">
                <a:latin typeface="Titillium_Web variant0"/>
              </a:rPr>
            </a:br>
            <a:endParaRPr lang="es-ES" dirty="0">
              <a:latin typeface="Titillium_Web variant0"/>
            </a:endParaRP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4DBB6E2A-723F-48F4-9592-AC166B8A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654" y="286727"/>
            <a:ext cx="8381989" cy="557335"/>
          </a:xfrm>
        </p:spPr>
        <p:txBody>
          <a:bodyPr rtlCol="0"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Ley de Educación Superior </a:t>
            </a:r>
            <a:r>
              <a:rPr lang="es-AR" sz="1800" b="0" dirty="0" err="1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N°</a:t>
            </a: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 24.521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CA2366C-FB5E-4144-900C-2FE436B18CED}"/>
              </a:ext>
            </a:extLst>
          </p:cNvPr>
          <p:cNvCxnSpPr/>
          <p:nvPr/>
        </p:nvCxnSpPr>
        <p:spPr>
          <a:xfrm>
            <a:off x="2584940" y="180975"/>
            <a:ext cx="0" cy="649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arcador de texto 18">
            <a:extLst>
              <a:ext uri="{FF2B5EF4-FFF2-40B4-BE49-F238E27FC236}">
                <a16:creationId xmlns:a16="http://schemas.microsoft.com/office/drawing/2014/main" id="{809F24BB-DC20-4302-BA3A-8E5CAD98D427}"/>
              </a:ext>
            </a:extLst>
          </p:cNvPr>
          <p:cNvSpPr txBox="1">
            <a:spLocks/>
          </p:cNvSpPr>
          <p:nvPr/>
        </p:nvSpPr>
        <p:spPr>
          <a:xfrm>
            <a:off x="2933703" y="910712"/>
            <a:ext cx="8381989" cy="4606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Decreto </a:t>
            </a:r>
            <a:r>
              <a:rPr lang="es-AR" sz="1800" b="0" dirty="0" err="1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 499/96 Ley 24. 521</a:t>
            </a:r>
          </a:p>
        </p:txBody>
      </p:sp>
      <p:sp>
        <p:nvSpPr>
          <p:cNvPr id="31" name="Marcador de texto 18">
            <a:extLst>
              <a:ext uri="{FF2B5EF4-FFF2-40B4-BE49-F238E27FC236}">
                <a16:creationId xmlns:a16="http://schemas.microsoft.com/office/drawing/2014/main" id="{0FC6A75D-D0EA-432E-A505-55083A8E952E}"/>
              </a:ext>
            </a:extLst>
          </p:cNvPr>
          <p:cNvSpPr txBox="1">
            <a:spLocks/>
          </p:cNvSpPr>
          <p:nvPr/>
        </p:nvSpPr>
        <p:spPr>
          <a:xfrm>
            <a:off x="2933703" y="1437983"/>
            <a:ext cx="8381989" cy="4606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Decreto </a:t>
            </a:r>
            <a:r>
              <a:rPr lang="es-AR" sz="1800" b="0" dirty="0" err="1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 2219/10. Modifica Art. 6º del </a:t>
            </a:r>
            <a:r>
              <a:rPr lang="es-AR" sz="1800" b="0" dirty="0" err="1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Decr</a:t>
            </a: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. Nº 499/96</a:t>
            </a:r>
          </a:p>
        </p:txBody>
      </p:sp>
      <p:sp>
        <p:nvSpPr>
          <p:cNvPr id="34" name="Marcador de texto 18">
            <a:extLst>
              <a:ext uri="{FF2B5EF4-FFF2-40B4-BE49-F238E27FC236}">
                <a16:creationId xmlns:a16="http://schemas.microsoft.com/office/drawing/2014/main" id="{40477D95-7041-4D56-AE10-299B03CA8DCD}"/>
              </a:ext>
            </a:extLst>
          </p:cNvPr>
          <p:cNvSpPr txBox="1">
            <a:spLocks/>
          </p:cNvSpPr>
          <p:nvPr/>
        </p:nvSpPr>
        <p:spPr>
          <a:xfrm>
            <a:off x="2914647" y="1965255"/>
            <a:ext cx="8381989" cy="4606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RM </a:t>
            </a:r>
            <a:r>
              <a:rPr lang="es-AR" sz="1800" b="0" dirty="0" err="1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 462/11 </a:t>
            </a:r>
          </a:p>
        </p:txBody>
      </p:sp>
      <p:sp>
        <p:nvSpPr>
          <p:cNvPr id="35" name="Marcador de texto 18">
            <a:extLst>
              <a:ext uri="{FF2B5EF4-FFF2-40B4-BE49-F238E27FC236}">
                <a16:creationId xmlns:a16="http://schemas.microsoft.com/office/drawing/2014/main" id="{C556BD35-BC1D-4DC3-A927-A29E57CFD0B1}"/>
              </a:ext>
            </a:extLst>
          </p:cNvPr>
          <p:cNvSpPr txBox="1">
            <a:spLocks/>
          </p:cNvSpPr>
          <p:nvPr/>
        </p:nvSpPr>
        <p:spPr>
          <a:xfrm>
            <a:off x="2895591" y="2492526"/>
            <a:ext cx="8381989" cy="4606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RM </a:t>
            </a:r>
            <a:r>
              <a:rPr lang="es-AR" sz="1800" b="0" dirty="0" err="1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 51/10</a:t>
            </a:r>
          </a:p>
        </p:txBody>
      </p:sp>
      <p:sp>
        <p:nvSpPr>
          <p:cNvPr id="11" name="Marcador de texto 18">
            <a:extLst>
              <a:ext uri="{FF2B5EF4-FFF2-40B4-BE49-F238E27FC236}">
                <a16:creationId xmlns:a16="http://schemas.microsoft.com/office/drawing/2014/main" id="{FE098A99-41AF-4192-B84E-464D0D0E7B89}"/>
              </a:ext>
            </a:extLst>
          </p:cNvPr>
          <p:cNvSpPr txBox="1">
            <a:spLocks/>
          </p:cNvSpPr>
          <p:nvPr/>
        </p:nvSpPr>
        <p:spPr>
          <a:xfrm>
            <a:off x="2933703" y="2981160"/>
            <a:ext cx="8381989" cy="4606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RM Nº  6/97</a:t>
            </a:r>
          </a:p>
        </p:txBody>
      </p:sp>
      <p:sp>
        <p:nvSpPr>
          <p:cNvPr id="13" name="Marcador de texto 18">
            <a:extLst>
              <a:ext uri="{FF2B5EF4-FFF2-40B4-BE49-F238E27FC236}">
                <a16:creationId xmlns:a16="http://schemas.microsoft.com/office/drawing/2014/main" id="{72A34B3F-8DEE-490F-AF4B-08A7B4FE95C5}"/>
              </a:ext>
            </a:extLst>
          </p:cNvPr>
          <p:cNvSpPr txBox="1">
            <a:spLocks/>
          </p:cNvSpPr>
          <p:nvPr/>
        </p:nvSpPr>
        <p:spPr>
          <a:xfrm>
            <a:off x="2895589" y="4074339"/>
            <a:ext cx="8381989" cy="4606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Ordenanza CONEAU Nº 63 – IMPORTANTE 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FCA01642-ADF8-4403-AAF0-6C1C2B1FC613}"/>
              </a:ext>
            </a:extLst>
          </p:cNvPr>
          <p:cNvSpPr txBox="1">
            <a:spLocks/>
          </p:cNvSpPr>
          <p:nvPr/>
        </p:nvSpPr>
        <p:spPr>
          <a:xfrm>
            <a:off x="2895590" y="3547068"/>
            <a:ext cx="8381989" cy="4606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Ordenanza CONEAU Nº 62 - IMPORTANTE</a:t>
            </a:r>
          </a:p>
        </p:txBody>
      </p:sp>
      <p:sp>
        <p:nvSpPr>
          <p:cNvPr id="21" name="Marcador de texto 18">
            <a:extLst>
              <a:ext uri="{FF2B5EF4-FFF2-40B4-BE49-F238E27FC236}">
                <a16:creationId xmlns:a16="http://schemas.microsoft.com/office/drawing/2014/main" id="{5D7A6591-26A2-4520-811C-3745EABD9EEA}"/>
              </a:ext>
            </a:extLst>
          </p:cNvPr>
          <p:cNvSpPr txBox="1">
            <a:spLocks/>
          </p:cNvSpPr>
          <p:nvPr/>
        </p:nvSpPr>
        <p:spPr>
          <a:xfrm>
            <a:off x="2897053" y="4601610"/>
            <a:ext cx="8381989" cy="4606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Ordenanza CONEAU Nº 12</a:t>
            </a:r>
          </a:p>
        </p:txBody>
      </p:sp>
      <p:sp>
        <p:nvSpPr>
          <p:cNvPr id="22" name="Marcador de texto 18">
            <a:extLst>
              <a:ext uri="{FF2B5EF4-FFF2-40B4-BE49-F238E27FC236}">
                <a16:creationId xmlns:a16="http://schemas.microsoft.com/office/drawing/2014/main" id="{8B6860F5-EA5C-43D8-8765-690A82993CAC}"/>
              </a:ext>
            </a:extLst>
          </p:cNvPr>
          <p:cNvSpPr txBox="1">
            <a:spLocks/>
          </p:cNvSpPr>
          <p:nvPr/>
        </p:nvSpPr>
        <p:spPr>
          <a:xfrm>
            <a:off x="2880948" y="5128881"/>
            <a:ext cx="8381989" cy="4606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Ordenanza CONEAU Nº 70</a:t>
            </a:r>
          </a:p>
        </p:txBody>
      </p:sp>
      <p:sp>
        <p:nvSpPr>
          <p:cNvPr id="23" name="Marcador de texto 18">
            <a:extLst>
              <a:ext uri="{FF2B5EF4-FFF2-40B4-BE49-F238E27FC236}">
                <a16:creationId xmlns:a16="http://schemas.microsoft.com/office/drawing/2014/main" id="{6BBE0DA7-A5DB-4236-B767-809590D922BC}"/>
              </a:ext>
            </a:extLst>
          </p:cNvPr>
          <p:cNvSpPr txBox="1">
            <a:spLocks/>
          </p:cNvSpPr>
          <p:nvPr/>
        </p:nvSpPr>
        <p:spPr>
          <a:xfrm>
            <a:off x="2861884" y="5656152"/>
            <a:ext cx="8381989" cy="4606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Resolución Ministerial Nº 2641/17 </a:t>
            </a:r>
          </a:p>
        </p:txBody>
      </p:sp>
      <p:sp>
        <p:nvSpPr>
          <p:cNvPr id="24" name="Marcador de texto 18">
            <a:extLst>
              <a:ext uri="{FF2B5EF4-FFF2-40B4-BE49-F238E27FC236}">
                <a16:creationId xmlns:a16="http://schemas.microsoft.com/office/drawing/2014/main" id="{BFDE1965-C98E-4BC7-A3AA-A1F2F83DD2ED}"/>
              </a:ext>
            </a:extLst>
          </p:cNvPr>
          <p:cNvSpPr txBox="1">
            <a:spLocks/>
          </p:cNvSpPr>
          <p:nvPr/>
        </p:nvSpPr>
        <p:spPr>
          <a:xfrm>
            <a:off x="2879468" y="6183423"/>
            <a:ext cx="8381989" cy="4606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AR" sz="1800" b="0" dirty="0">
                <a:solidFill>
                  <a:srgbClr val="666699"/>
                </a:solidFill>
                <a:latin typeface="Raleway variant0"/>
                <a:ea typeface="Calibri" panose="020F0502020204030204" pitchFamily="34" charset="0"/>
                <a:cs typeface="Times New Roman" panose="02020603050405020304" pitchFamily="18" charset="0"/>
              </a:rPr>
              <a:t>RESFC Nº 2021 – 293 – IMPORTANTE </a:t>
            </a:r>
          </a:p>
        </p:txBody>
      </p:sp>
    </p:spTree>
    <p:extLst>
      <p:ext uri="{BB962C8B-B14F-4D97-AF65-F5344CB8AC3E}">
        <p14:creationId xmlns:p14="http://schemas.microsoft.com/office/powerpoint/2010/main" val="19130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440079"/>
            <a:ext cx="11495650" cy="897654"/>
          </a:xfrm>
          <a:solidFill>
            <a:srgbClr val="3B6AA3"/>
          </a:solidFill>
        </p:spPr>
        <p:txBody>
          <a:bodyPr rtlCol="0"/>
          <a:lstStyle/>
          <a:p>
            <a:r>
              <a:rPr lang="es-ES" sz="4800" b="0" dirty="0">
                <a:solidFill>
                  <a:schemeClr val="bg1"/>
                </a:solidFill>
              </a:rPr>
              <a:t>Carreras con estándares aprobados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5601" y="1689314"/>
            <a:ext cx="5844190" cy="4513384"/>
          </a:xfrm>
        </p:spPr>
        <p:txBody>
          <a:bodyPr rtlCol="0"/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Ingeniería Agronómica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Ingeniería en Recursos Naturales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Ingeniería Forestal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Ingeniería Zootecnista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Medicina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Odontología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Psicología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Química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Veterinaria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3200" cap="all" dirty="0">
              <a:solidFill>
                <a:srgbClr val="3B6AA3"/>
              </a:solidFill>
              <a:latin typeface="Titillium_Web variant0"/>
              <a:ea typeface="+mj-ea"/>
              <a:cs typeface="+mj-cs"/>
            </a:endParaRPr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37DBBB44-1944-4663-A039-BE27D5360668}"/>
              </a:ext>
            </a:extLst>
          </p:cNvPr>
          <p:cNvSpPr txBox="1">
            <a:spLocks/>
          </p:cNvSpPr>
          <p:nvPr/>
        </p:nvSpPr>
        <p:spPr>
          <a:xfrm>
            <a:off x="953462" y="1689314"/>
            <a:ext cx="5844190" cy="464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Abogacía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Arquitectura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Biología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Biotecnología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Contador Público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Enfermería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Farmacia y Bioquímica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Genética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Geología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Informática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54983"/>
                </a:solidFill>
              </a:rPr>
              <a:t>Ingeniería</a:t>
            </a:r>
          </a:p>
        </p:txBody>
      </p:sp>
    </p:spTree>
    <p:extLst>
      <p:ext uri="{BB962C8B-B14F-4D97-AF65-F5344CB8AC3E}">
        <p14:creationId xmlns:p14="http://schemas.microsoft.com/office/powerpoint/2010/main" val="1993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440079"/>
            <a:ext cx="11495650" cy="1476644"/>
          </a:xfrm>
          <a:solidFill>
            <a:srgbClr val="3B6AA3"/>
          </a:solidFill>
        </p:spPr>
        <p:txBody>
          <a:bodyPr rtlCol="0"/>
          <a:lstStyle/>
          <a:p>
            <a:r>
              <a:rPr lang="es-ES" sz="4400" b="0" dirty="0">
                <a:solidFill>
                  <a:schemeClr val="bg1"/>
                </a:solidFill>
              </a:rPr>
              <a:t>Carreras incluidas en el art. 43º que </a:t>
            </a:r>
            <a:br>
              <a:rPr lang="es-ES" sz="4400" b="0" dirty="0">
                <a:solidFill>
                  <a:schemeClr val="bg1"/>
                </a:solidFill>
              </a:rPr>
            </a:br>
            <a:r>
              <a:rPr lang="es-ES" sz="4400" b="0" u="sng" dirty="0">
                <a:solidFill>
                  <a:schemeClr val="bg1"/>
                </a:solidFill>
              </a:rPr>
              <a:t>no</a:t>
            </a:r>
            <a:r>
              <a:rPr lang="es-ES" sz="4400" b="0" dirty="0">
                <a:solidFill>
                  <a:schemeClr val="bg1"/>
                </a:solidFill>
              </a:rPr>
              <a:t> tienen estándares aprobados</a:t>
            </a:r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37DBBB44-1944-4663-A039-BE27D5360668}"/>
              </a:ext>
            </a:extLst>
          </p:cNvPr>
          <p:cNvSpPr txBox="1">
            <a:spLocks/>
          </p:cNvSpPr>
          <p:nvPr/>
        </p:nvSpPr>
        <p:spPr>
          <a:xfrm>
            <a:off x="656493" y="2223958"/>
            <a:ext cx="5164017" cy="464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Ingeniero en Transporte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Licenciado en Ciencia Y Tecnología de Alimentos 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Licenciado en Tecnología de los Alimentos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Microbiólogo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Microbiólogo Clínico e Industrial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Licenciado en Bromatología</a:t>
            </a:r>
          </a:p>
          <a:p>
            <a:pPr algn="l">
              <a:spcBef>
                <a:spcPts val="0"/>
              </a:spcBef>
            </a:pPr>
            <a:endParaRPr lang="es-AR" sz="2400" dirty="0">
              <a:solidFill>
                <a:schemeClr val="tx1">
                  <a:lumMod val="65000"/>
                  <a:lumOff val="35000"/>
                </a:schemeClr>
              </a:solidFill>
              <a:latin typeface="Raleway variant0"/>
            </a:endParaRPr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8A54918E-71B5-47C8-9405-D2E0BBE7DC10}"/>
              </a:ext>
            </a:extLst>
          </p:cNvPr>
          <p:cNvSpPr txBox="1">
            <a:spLocks/>
          </p:cNvSpPr>
          <p:nvPr/>
        </p:nvSpPr>
        <p:spPr>
          <a:xfrm>
            <a:off x="6277715" y="2218088"/>
            <a:ext cx="5714997" cy="464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Licenciado en Nutrición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Licenciado/a en Kinesiología y Fisiatría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Licenciado/a en Obstetricia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Fonoaudiólogo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Licenciado en Fonoaudiología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Profesor Universitario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Licenciado/a en Terapia Ocupacional</a:t>
            </a:r>
          </a:p>
        </p:txBody>
      </p:sp>
    </p:spTree>
    <p:extLst>
      <p:ext uri="{BB962C8B-B14F-4D97-AF65-F5344CB8AC3E}">
        <p14:creationId xmlns:p14="http://schemas.microsoft.com/office/powerpoint/2010/main" val="34227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9">
            <a:extLst>
              <a:ext uri="{FF2B5EF4-FFF2-40B4-BE49-F238E27FC236}">
                <a16:creationId xmlns:a16="http://schemas.microsoft.com/office/drawing/2014/main" id="{BC6CE3F7-D8FE-435E-9A64-22E54F81E1BA}"/>
              </a:ext>
            </a:extLst>
          </p:cNvPr>
          <p:cNvSpPr txBox="1">
            <a:spLocks/>
          </p:cNvSpPr>
          <p:nvPr/>
        </p:nvSpPr>
        <p:spPr>
          <a:xfrm>
            <a:off x="363415" y="3021240"/>
            <a:ext cx="11366696" cy="1593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Las Universidades deciden cómo forman un profesional pero el </a:t>
            </a:r>
            <a:r>
              <a:rPr lang="es-AR" sz="2800" dirty="0">
                <a:solidFill>
                  <a:srgbClr val="9B1309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Estado Nacional da validez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esos </a:t>
            </a:r>
            <a:r>
              <a:rPr lang="es-AR" sz="2800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títulos que habilitan a ejercer las profesiones de riesgo </a:t>
            </a:r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F8093075-C33B-474F-8BB2-EF6270EE2FAA}"/>
              </a:ext>
            </a:extLst>
          </p:cNvPr>
          <p:cNvSpPr txBox="1">
            <a:spLocks/>
          </p:cNvSpPr>
          <p:nvPr/>
        </p:nvSpPr>
        <p:spPr>
          <a:xfrm>
            <a:off x="363415" y="1659509"/>
            <a:ext cx="11366696" cy="1054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</a:rPr>
              <a:t>Las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800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Universidades</a:t>
            </a:r>
            <a:r>
              <a:rPr lang="es-AR" sz="2800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s-AR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8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autonomía</a:t>
            </a:r>
            <a:r>
              <a:rPr lang="es-AR" sz="2800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 organizarse, gobernarse, establecer sus planes de estudio y sus tareas académicas</a:t>
            </a:r>
          </a:p>
        </p:txBody>
      </p:sp>
      <p:sp>
        <p:nvSpPr>
          <p:cNvPr id="5" name="Marcador de texto 9">
            <a:extLst>
              <a:ext uri="{FF2B5EF4-FFF2-40B4-BE49-F238E27FC236}">
                <a16:creationId xmlns:a16="http://schemas.microsoft.com/office/drawing/2014/main" id="{C08656D7-9323-499D-BC67-88697EF229EF}"/>
              </a:ext>
            </a:extLst>
          </p:cNvPr>
          <p:cNvSpPr txBox="1">
            <a:spLocks/>
          </p:cNvSpPr>
          <p:nvPr/>
        </p:nvSpPr>
        <p:spPr>
          <a:xfrm>
            <a:off x="363415" y="4614422"/>
            <a:ext cx="11366696" cy="2577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s-AR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800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pares evaluadores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durante el proceso de acreditación, </a:t>
            </a:r>
            <a:r>
              <a:rPr lang="es-AR" sz="28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nunca dicen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las carreras que o </a:t>
            </a:r>
            <a:r>
              <a:rPr lang="es-AR" sz="2800" dirty="0">
                <a:solidFill>
                  <a:srgbClr val="C0000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como deben hacer su trabajo</a:t>
            </a:r>
            <a:r>
              <a:rPr lang="es-AR" sz="2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s-AR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Solo </a:t>
            </a:r>
            <a:r>
              <a:rPr lang="es-AR" sz="2800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señalan</a:t>
            </a:r>
            <a:r>
              <a:rPr lang="es-AR" sz="2800" dirty="0">
                <a:solidFill>
                  <a:srgbClr val="9B130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dictámenes fundados </a:t>
            </a:r>
            <a:r>
              <a:rPr lang="es-AR" sz="2800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problemas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 observan y son </a:t>
            </a:r>
            <a:r>
              <a:rPr lang="es-AR" sz="28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las instituciones</a:t>
            </a:r>
            <a:r>
              <a:rPr lang="es-AR" sz="2800" dirty="0">
                <a:solidFill>
                  <a:srgbClr val="FF660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quienes deben </a:t>
            </a:r>
            <a:r>
              <a:rPr lang="es-AR" sz="2800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proponer como subsanarlos</a:t>
            </a:r>
          </a:p>
          <a:p>
            <a:pPr marL="457200">
              <a:lnSpc>
                <a:spcPct val="150000"/>
              </a:lnSpc>
              <a:spcAft>
                <a:spcPts val="1200"/>
              </a:spcAft>
            </a:pPr>
            <a:r>
              <a:rPr lang="es-AR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A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ítulo 8">
            <a:extLst>
              <a:ext uri="{FF2B5EF4-FFF2-40B4-BE49-F238E27FC236}">
                <a16:creationId xmlns:a16="http://schemas.microsoft.com/office/drawing/2014/main" id="{71B757D9-B60A-48BC-AC44-17766A2A6984}"/>
              </a:ext>
            </a:extLst>
          </p:cNvPr>
          <p:cNvSpPr txBox="1">
            <a:spLocks/>
          </p:cNvSpPr>
          <p:nvPr/>
        </p:nvSpPr>
        <p:spPr>
          <a:xfrm>
            <a:off x="363415" y="440079"/>
            <a:ext cx="11495650" cy="846854"/>
          </a:xfrm>
          <a:prstGeom prst="rect">
            <a:avLst/>
          </a:prstGeom>
          <a:solidFill>
            <a:srgbClr val="3B6AA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0" dirty="0">
                <a:solidFill>
                  <a:schemeClr val="bg1"/>
                </a:solidFill>
                <a:latin typeface="Ink Free" panose="03080402000500000000" pitchFamily="66" charset="0"/>
              </a:rPr>
              <a:t>observaciones</a:t>
            </a:r>
          </a:p>
        </p:txBody>
      </p:sp>
    </p:spTree>
    <p:extLst>
      <p:ext uri="{BB962C8B-B14F-4D97-AF65-F5344CB8AC3E}">
        <p14:creationId xmlns:p14="http://schemas.microsoft.com/office/powerpoint/2010/main" val="287249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440079"/>
            <a:ext cx="11495650" cy="779121"/>
          </a:xfrm>
          <a:solidFill>
            <a:srgbClr val="3B6AA3"/>
          </a:solidFill>
        </p:spPr>
        <p:txBody>
          <a:bodyPr rtlCol="0"/>
          <a:lstStyle/>
          <a:p>
            <a:r>
              <a:rPr lang="es-ES" sz="4800" b="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s-ES" sz="4800" b="0" dirty="0">
                <a:solidFill>
                  <a:schemeClr val="bg1"/>
                </a:solidFill>
              </a:rPr>
              <a:t>Algunas aclaraciones</a:t>
            </a:r>
          </a:p>
        </p:txBody>
      </p:sp>
      <p:sp>
        <p:nvSpPr>
          <p:cNvPr id="3" name="Marcador de texto 9">
            <a:extLst>
              <a:ext uri="{FF2B5EF4-FFF2-40B4-BE49-F238E27FC236}">
                <a16:creationId xmlns:a16="http://schemas.microsoft.com/office/drawing/2014/main" id="{BC6CE3F7-D8FE-435E-9A64-22E54F81E1BA}"/>
              </a:ext>
            </a:extLst>
          </p:cNvPr>
          <p:cNvSpPr txBox="1">
            <a:spLocks/>
          </p:cNvSpPr>
          <p:nvPr/>
        </p:nvSpPr>
        <p:spPr>
          <a:xfrm>
            <a:off x="363415" y="2239558"/>
            <a:ext cx="11366696" cy="1398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Designar un 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+mn-cs"/>
              </a:rPr>
              <a:t>Coordinador de la Autoevaluación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convoca y coordina grupos de trabajo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Designar una 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+mn-cs"/>
              </a:rPr>
              <a:t>Comisión de Autoevaluación: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elabora las respuestas a las consignas de la guía de autoevaluación teniendo en cuenta los datos consignados en el instructivo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Ink Free" panose="03080402000500000000" pitchFamily="66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F8093075-C33B-474F-8BB2-EF6270EE2FAA}"/>
              </a:ext>
            </a:extLst>
          </p:cNvPr>
          <p:cNvSpPr txBox="1">
            <a:spLocks/>
          </p:cNvSpPr>
          <p:nvPr/>
        </p:nvSpPr>
        <p:spPr>
          <a:xfrm>
            <a:off x="363415" y="1340625"/>
            <a:ext cx="11366696" cy="105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Designar un 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Administrador de Contenidos: 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responsable que el formulario esté completo</a:t>
            </a: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907BA5D1-742A-431D-B975-5B84B97E4EF3}"/>
              </a:ext>
            </a:extLst>
          </p:cNvPr>
          <p:cNvSpPr txBox="1">
            <a:spLocks/>
          </p:cNvSpPr>
          <p:nvPr/>
        </p:nvSpPr>
        <p:spPr>
          <a:xfrm>
            <a:off x="363415" y="380118"/>
            <a:ext cx="11495650" cy="846854"/>
          </a:xfrm>
          <a:prstGeom prst="rect">
            <a:avLst/>
          </a:prstGeom>
          <a:solidFill>
            <a:srgbClr val="3B6AA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j-ea"/>
                <a:cs typeface="+mj-cs"/>
              </a:rPr>
              <a:t>Recomendaciones</a:t>
            </a:r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3774935A-A85D-471F-B907-FCE4E24CADAB}"/>
              </a:ext>
            </a:extLst>
          </p:cNvPr>
          <p:cNvSpPr txBox="1">
            <a:spLocks/>
          </p:cNvSpPr>
          <p:nvPr/>
        </p:nvSpPr>
        <p:spPr>
          <a:xfrm>
            <a:off x="363415" y="4453962"/>
            <a:ext cx="11366696" cy="2538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Solicitar a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9B1309"/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Servicios de Higiene y Seguridad en el Trabajo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de la UNS la certificación de seguridad e higiene de </a:t>
            </a:r>
            <a:r>
              <a:rPr kumimoji="0" lang="es-MX" sz="2800" b="0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Calibri" panose="020F0502020204030204" pitchFamily="34" charset="0"/>
                <a:cs typeface="+mn-cs"/>
              </a:rPr>
              <a:t>todos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los ámbitos en los que se desarrolla la carrera a acreditar. Completar el formulario en </a:t>
            </a:r>
            <a:r>
              <a:rPr kumimoji="0" lang="es-AR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https://docs.google.com/forms/d/e/1FAIpQLSd6V9GVhOkYpVs0hQLjAe0EmXd-Uui9726UD7DloTdX7vMLIw/viewform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Ink Free" panose="03080402000500000000" pitchFamily="66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5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440079"/>
            <a:ext cx="11495650" cy="779121"/>
          </a:xfrm>
          <a:solidFill>
            <a:srgbClr val="3B6AA3"/>
          </a:solidFill>
        </p:spPr>
        <p:txBody>
          <a:bodyPr rtlCol="0"/>
          <a:lstStyle/>
          <a:p>
            <a:r>
              <a:rPr lang="es-ES" sz="4800" b="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s-ES" sz="4800" b="0" dirty="0">
                <a:solidFill>
                  <a:schemeClr val="bg1"/>
                </a:solidFill>
              </a:rPr>
              <a:t>Algunas aclaraciones</a:t>
            </a:r>
          </a:p>
        </p:txBody>
      </p:sp>
      <p:sp>
        <p:nvSpPr>
          <p:cNvPr id="3" name="Marcador de texto 9">
            <a:extLst>
              <a:ext uri="{FF2B5EF4-FFF2-40B4-BE49-F238E27FC236}">
                <a16:creationId xmlns:a16="http://schemas.microsoft.com/office/drawing/2014/main" id="{BC6CE3F7-D8FE-435E-9A64-22E54F81E1BA}"/>
              </a:ext>
            </a:extLst>
          </p:cNvPr>
          <p:cNvSpPr txBox="1">
            <a:spLocks/>
          </p:cNvSpPr>
          <p:nvPr/>
        </p:nvSpPr>
        <p:spPr>
          <a:xfrm>
            <a:off x="291084" y="5207111"/>
            <a:ext cx="11366696" cy="1046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deberán presentar un </a:t>
            </a:r>
            <a:r>
              <a:rPr lang="es-AR" sz="2800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Plan de Desarrollo de la Unidad Académica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un Plan de </a:t>
            </a:r>
            <a:r>
              <a:rPr lang="es-AR" sz="2800" dirty="0">
                <a:solidFill>
                  <a:srgbClr val="9B1309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la Carrera </a:t>
            </a:r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F8093075-C33B-474F-8BB2-EF6270EE2FAA}"/>
              </a:ext>
            </a:extLst>
          </p:cNvPr>
          <p:cNvSpPr txBox="1">
            <a:spLocks/>
          </p:cNvSpPr>
          <p:nvPr/>
        </p:nvSpPr>
        <p:spPr>
          <a:xfrm>
            <a:off x="363415" y="1414022"/>
            <a:ext cx="11366696" cy="1398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AR" sz="2800" u="sng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los </a:t>
            </a:r>
            <a:r>
              <a:rPr lang="es-AR" sz="2800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planes vigentes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deberán presentarse a acreditación. En caso de presentar un </a:t>
            </a:r>
            <a:r>
              <a:rPr lang="es-AR" sz="28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AR" sz="28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uevo plan</a:t>
            </a:r>
            <a:r>
              <a:rPr lang="es-AR" sz="2800" dirty="0">
                <a:solidFill>
                  <a:srgbClr val="FF6600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estudios se deberá ofrecer también un </a:t>
            </a:r>
            <a:r>
              <a:rPr lang="es-AR" sz="2800" dirty="0">
                <a:solidFill>
                  <a:srgbClr val="9B1309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Plan de transición</a:t>
            </a: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907BA5D1-742A-431D-B975-5B84B97E4EF3}"/>
              </a:ext>
            </a:extLst>
          </p:cNvPr>
          <p:cNvSpPr txBox="1">
            <a:spLocks/>
          </p:cNvSpPr>
          <p:nvPr/>
        </p:nvSpPr>
        <p:spPr>
          <a:xfrm>
            <a:off x="363415" y="440079"/>
            <a:ext cx="11495650" cy="846854"/>
          </a:xfrm>
          <a:prstGeom prst="rect">
            <a:avLst/>
          </a:prstGeom>
          <a:solidFill>
            <a:srgbClr val="3B6AA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0">
                <a:solidFill>
                  <a:schemeClr val="bg1"/>
                </a:solidFill>
                <a:latin typeface="Ink Free" panose="03080402000500000000" pitchFamily="66" charset="0"/>
              </a:rPr>
              <a:t>Recomendaciones</a:t>
            </a:r>
            <a:endParaRPr lang="es-ES" sz="4800" b="0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BB1741F4-C893-4937-A757-90A6BB88A04D}"/>
              </a:ext>
            </a:extLst>
          </p:cNvPr>
          <p:cNvSpPr txBox="1">
            <a:spLocks/>
          </p:cNvSpPr>
          <p:nvPr/>
        </p:nvSpPr>
        <p:spPr>
          <a:xfrm>
            <a:off x="332935" y="2940738"/>
            <a:ext cx="11366696" cy="1770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Cuando una carrera tiene entre el </a:t>
            </a:r>
            <a:b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2800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 y el 50% de horas no presenciales (Carrera presencial) </a:t>
            </a:r>
            <a: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br>
              <a:rPr lang="es-AR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28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supera el 50% (Carrera a distancia), </a:t>
            </a:r>
            <a:br>
              <a:rPr lang="es-AR" sz="28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</a:rPr>
            </a:br>
            <a:r>
              <a:rPr lang="es-MX" sz="2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Institución deberá tener el Sistema Institucional de Educación a Distancia </a:t>
            </a:r>
            <a:r>
              <a:rPr lang="es-MX" sz="2800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(SIED) aprobado</a:t>
            </a:r>
            <a:endParaRPr lang="es-AR" sz="2800" dirty="0">
              <a:solidFill>
                <a:schemeClr val="accent6">
                  <a:lumMod val="75000"/>
                </a:schemeClr>
              </a:solidFill>
              <a:latin typeface="Ink Free" panose="03080402000500000000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A1B4E15-723A-42B5-8F8B-51BEB5FC9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651248"/>
              </p:ext>
            </p:extLst>
          </p:nvPr>
        </p:nvGraphicFramePr>
        <p:xfrm>
          <a:off x="905933" y="863600"/>
          <a:ext cx="10456334" cy="542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5DD3E05-3D86-4802-99BB-2BEAD01C1589}"/>
              </a:ext>
            </a:extLst>
          </p:cNvPr>
          <p:cNvSpPr txBox="1">
            <a:spLocks/>
          </p:cNvSpPr>
          <p:nvPr/>
        </p:nvSpPr>
        <p:spPr>
          <a:xfrm>
            <a:off x="1060896" y="85074"/>
            <a:ext cx="10070208" cy="634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84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all" spc="0" normalizeH="0" baseline="0" noProof="0" dirty="0">
                <a:ln>
                  <a:noFill/>
                </a:ln>
                <a:solidFill>
                  <a:srgbClr val="3B6A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Proceso de acreditación carrera de grado en funcionamiento</a:t>
            </a:r>
            <a:endParaRPr kumimoji="0" lang="es-ES" sz="2400" b="1" i="0" u="none" strike="noStrike" kern="1200" cap="all" spc="0" normalizeH="0" baseline="0" noProof="0" dirty="0">
              <a:ln>
                <a:noFill/>
              </a:ln>
              <a:solidFill>
                <a:srgbClr val="3B6AA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27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A1B4E15-723A-42B5-8F8B-51BEB5FC9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930075"/>
              </p:ext>
            </p:extLst>
          </p:nvPr>
        </p:nvGraphicFramePr>
        <p:xfrm>
          <a:off x="905933" y="863600"/>
          <a:ext cx="10456334" cy="542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5DD3E05-3D86-4802-99BB-2BEAD01C1589}"/>
              </a:ext>
            </a:extLst>
          </p:cNvPr>
          <p:cNvSpPr txBox="1">
            <a:spLocks/>
          </p:cNvSpPr>
          <p:nvPr/>
        </p:nvSpPr>
        <p:spPr>
          <a:xfrm>
            <a:off x="1060896" y="85074"/>
            <a:ext cx="10070208" cy="634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84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all" spc="0" normalizeH="0" baseline="0" noProof="0" dirty="0">
                <a:ln>
                  <a:noFill/>
                </a:ln>
                <a:solidFill>
                  <a:srgbClr val="3B6A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Proceso de acreditación carrera de grado en funcionamiento</a:t>
            </a:r>
            <a:endParaRPr kumimoji="0" lang="es-ES" sz="2400" b="1" i="0" u="none" strike="noStrike" kern="1200" cap="all" spc="0" normalizeH="0" baseline="0" noProof="0" dirty="0">
              <a:ln>
                <a:noFill/>
              </a:ln>
              <a:solidFill>
                <a:srgbClr val="3B6AA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22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A1B4E15-723A-42B5-8F8B-51BEB5FC9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900383"/>
              </p:ext>
            </p:extLst>
          </p:nvPr>
        </p:nvGraphicFramePr>
        <p:xfrm>
          <a:off x="905933" y="863600"/>
          <a:ext cx="10225171" cy="435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5DD3E05-3D86-4802-99BB-2BEAD01C1589}"/>
              </a:ext>
            </a:extLst>
          </p:cNvPr>
          <p:cNvSpPr txBox="1">
            <a:spLocks/>
          </p:cNvSpPr>
          <p:nvPr/>
        </p:nvSpPr>
        <p:spPr>
          <a:xfrm>
            <a:off x="1060896" y="85074"/>
            <a:ext cx="10070208" cy="634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84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all" spc="0" normalizeH="0" baseline="0" noProof="0" dirty="0">
                <a:ln>
                  <a:noFill/>
                </a:ln>
                <a:solidFill>
                  <a:srgbClr val="3B6A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Proceso de acreditación carrera de grado en funcionamiento</a:t>
            </a:r>
            <a:endParaRPr kumimoji="0" lang="es-ES" sz="2400" b="1" i="0" u="none" strike="noStrike" kern="1200" cap="all" spc="0" normalizeH="0" baseline="0" noProof="0" dirty="0">
              <a:ln>
                <a:noFill/>
              </a:ln>
              <a:solidFill>
                <a:srgbClr val="3B6AA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84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440079"/>
            <a:ext cx="11495650" cy="825999"/>
          </a:xfrm>
          <a:solidFill>
            <a:srgbClr val="3B6AA3"/>
          </a:solidFill>
        </p:spPr>
        <p:txBody>
          <a:bodyPr rtlCol="0"/>
          <a:lstStyle/>
          <a:p>
            <a:r>
              <a:rPr lang="es-ES" sz="4800" b="0" dirty="0">
                <a:solidFill>
                  <a:srgbClr val="0070C0"/>
                </a:solidFill>
              </a:rPr>
              <a:t>  </a:t>
            </a:r>
            <a:r>
              <a:rPr lang="es-ES" sz="4800" b="0" dirty="0">
                <a:solidFill>
                  <a:schemeClr val="bg1"/>
                </a:solidFill>
              </a:rPr>
              <a:t>¿Que es la acreditación?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399" y="3428998"/>
            <a:ext cx="4153604" cy="2423161"/>
          </a:xfrm>
        </p:spPr>
        <p:txBody>
          <a:bodyPr rtlCol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AR" sz="2800" dirty="0">
                <a:solidFill>
                  <a:srgbClr val="666699"/>
                </a:solidFill>
              </a:rPr>
              <a:t>De una institución o de </a:t>
            </a:r>
            <a:br>
              <a:rPr lang="es-AR" sz="2800" dirty="0">
                <a:solidFill>
                  <a:srgbClr val="666699"/>
                </a:solidFill>
              </a:rPr>
            </a:br>
            <a:r>
              <a:rPr lang="es-AR" sz="2800" dirty="0">
                <a:solidFill>
                  <a:srgbClr val="666699"/>
                </a:solidFill>
              </a:rPr>
              <a:t>un programa educativo en base al cumplimiento de </a:t>
            </a:r>
            <a:r>
              <a:rPr lang="es-AR" sz="2800" dirty="0">
                <a:solidFill>
                  <a:srgbClr val="CC3300"/>
                </a:solidFill>
                <a:latin typeface="Ink Free" panose="03080402000500000000" pitchFamily="66" charset="0"/>
              </a:rPr>
              <a:t>estándares y</a:t>
            </a:r>
            <a:br>
              <a:rPr lang="es-AR" sz="2800" dirty="0">
                <a:solidFill>
                  <a:srgbClr val="CC3300"/>
                </a:solidFill>
                <a:latin typeface="Ink Free" panose="03080402000500000000" pitchFamily="66" charset="0"/>
              </a:rPr>
            </a:br>
            <a:r>
              <a:rPr lang="es-AR" sz="2800" dirty="0">
                <a:solidFill>
                  <a:srgbClr val="CC3300"/>
                </a:solidFill>
                <a:latin typeface="Ink Free" panose="03080402000500000000" pitchFamily="66" charset="0"/>
              </a:rPr>
              <a:t> criterios de calidad</a:t>
            </a:r>
            <a:endParaRPr lang="es-AR" sz="2800" cap="all" dirty="0">
              <a:solidFill>
                <a:srgbClr val="CC3300"/>
              </a:solidFill>
              <a:latin typeface="Ink Free" panose="03080402000500000000" pitchFamily="66" charset="0"/>
              <a:ea typeface="+mj-ea"/>
              <a:cs typeface="+mj-cs"/>
            </a:endParaRPr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0C4F248A-7807-472F-9FC5-A1C68E44B768}"/>
              </a:ext>
            </a:extLst>
          </p:cNvPr>
          <p:cNvSpPr txBox="1">
            <a:spLocks/>
          </p:cNvSpPr>
          <p:nvPr/>
        </p:nvSpPr>
        <p:spPr>
          <a:xfrm>
            <a:off x="838199" y="2222696"/>
            <a:ext cx="3776003" cy="825998"/>
          </a:xfrm>
          <a:prstGeom prst="rect">
            <a:avLst/>
          </a:prstGeom>
          <a:solidFill>
            <a:srgbClr val="FF9933">
              <a:alpha val="25098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AR" sz="2800" dirty="0">
                <a:solidFill>
                  <a:srgbClr val="C00000"/>
                </a:solidFill>
                <a:latin typeface="Ink Free" panose="03080402000500000000" pitchFamily="66" charset="0"/>
              </a:rPr>
              <a:t>Certificación de </a:t>
            </a:r>
            <a:br>
              <a:rPr lang="es-AR" sz="2800" dirty="0">
                <a:solidFill>
                  <a:srgbClr val="C00000"/>
                </a:solidFill>
                <a:latin typeface="Ink Free" panose="03080402000500000000" pitchFamily="66" charset="0"/>
              </a:rPr>
            </a:br>
            <a:r>
              <a:rPr lang="es-AR" sz="2800" dirty="0">
                <a:solidFill>
                  <a:srgbClr val="C00000"/>
                </a:solidFill>
                <a:latin typeface="Ink Free" panose="03080402000500000000" pitchFamily="66" charset="0"/>
              </a:rPr>
              <a:t>la </a:t>
            </a:r>
            <a:r>
              <a:rPr lang="es-AR" sz="2800" b="1" dirty="0">
                <a:solidFill>
                  <a:srgbClr val="C00000"/>
                </a:solidFill>
                <a:latin typeface="Ink Free" panose="03080402000500000000" pitchFamily="66" charset="0"/>
              </a:rPr>
              <a:t>calidad</a:t>
            </a:r>
            <a:r>
              <a:rPr lang="es-AR" sz="2800" dirty="0">
                <a:solidFill>
                  <a:srgbClr val="C00000"/>
                </a:solidFill>
                <a:latin typeface="Ink Free" panose="03080402000500000000" pitchFamily="66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3200" cap="all" dirty="0">
              <a:solidFill>
                <a:srgbClr val="C00000"/>
              </a:solidFill>
              <a:latin typeface="Raleway variant0"/>
              <a:ea typeface="+mj-ea"/>
              <a:cs typeface="+mj-cs"/>
            </a:endParaRPr>
          </a:p>
        </p:txBody>
      </p:sp>
      <p:sp>
        <p:nvSpPr>
          <p:cNvPr id="6" name="Marcador de texto 9">
            <a:extLst>
              <a:ext uri="{FF2B5EF4-FFF2-40B4-BE49-F238E27FC236}">
                <a16:creationId xmlns:a16="http://schemas.microsoft.com/office/drawing/2014/main" id="{B8B5E99F-0DD2-4B67-8927-FD7907C21223}"/>
              </a:ext>
            </a:extLst>
          </p:cNvPr>
          <p:cNvSpPr txBox="1">
            <a:spLocks/>
          </p:cNvSpPr>
          <p:nvPr/>
        </p:nvSpPr>
        <p:spPr>
          <a:xfrm>
            <a:off x="6022145" y="3395777"/>
            <a:ext cx="5331656" cy="1785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Son </a:t>
            </a:r>
            <a:r>
              <a:rPr lang="es-AR" sz="2800" dirty="0">
                <a:solidFill>
                  <a:srgbClr val="0070C0"/>
                </a:solidFill>
                <a:ea typeface="Calibri" panose="020F0502020204030204" pitchFamily="34" charset="0"/>
              </a:rPr>
              <a:t>Resoluciones Ministeriales</a:t>
            </a: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, elaboradas teniendo en cuenta las recomendaciones del </a:t>
            </a:r>
            <a:b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</a:br>
            <a:r>
              <a:rPr lang="es-AR" sz="28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Consejo de Universidades</a:t>
            </a: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endParaRPr lang="es-AR" sz="2800" cap="all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83E3FB10-EF0A-4CC8-AB29-418029B05D39}"/>
              </a:ext>
            </a:extLst>
          </p:cNvPr>
          <p:cNvSpPr txBox="1">
            <a:spLocks/>
          </p:cNvSpPr>
          <p:nvPr/>
        </p:nvSpPr>
        <p:spPr>
          <a:xfrm>
            <a:off x="6096000" y="2259653"/>
            <a:ext cx="5331656" cy="752083"/>
          </a:xfrm>
          <a:prstGeom prst="rect">
            <a:avLst/>
          </a:prstGeom>
          <a:solidFill>
            <a:schemeClr val="accent5">
              <a:lumMod val="60000"/>
              <a:lumOff val="40000"/>
              <a:alpha val="3098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AR" sz="3200" dirty="0">
                <a:solidFill>
                  <a:srgbClr val="666699"/>
                </a:solidFill>
                <a:latin typeface="Ink Free" panose="03080402000500000000" pitchFamily="66" charset="0"/>
              </a:rPr>
              <a:t>¿Qué son los estándares?</a:t>
            </a:r>
          </a:p>
        </p:txBody>
      </p:sp>
    </p:spTree>
    <p:extLst>
      <p:ext uri="{BB962C8B-B14F-4D97-AF65-F5344CB8AC3E}">
        <p14:creationId xmlns:p14="http://schemas.microsoft.com/office/powerpoint/2010/main" val="24065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A1B4E15-723A-42B5-8F8B-51BEB5FC9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132457"/>
              </p:ext>
            </p:extLst>
          </p:nvPr>
        </p:nvGraphicFramePr>
        <p:xfrm>
          <a:off x="905933" y="863600"/>
          <a:ext cx="10456334" cy="542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5DD3E05-3D86-4802-99BB-2BEAD01C1589}"/>
              </a:ext>
            </a:extLst>
          </p:cNvPr>
          <p:cNvSpPr txBox="1">
            <a:spLocks/>
          </p:cNvSpPr>
          <p:nvPr/>
        </p:nvSpPr>
        <p:spPr>
          <a:xfrm>
            <a:off x="1060896" y="85074"/>
            <a:ext cx="10070208" cy="634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84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all" spc="0" normalizeH="0" baseline="0" noProof="0" dirty="0">
                <a:ln>
                  <a:noFill/>
                </a:ln>
                <a:solidFill>
                  <a:srgbClr val="3B6A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Proceso de acreditación carrera de </a:t>
            </a:r>
            <a:r>
              <a:rPr lang="es-AR" sz="2400" dirty="0">
                <a:solidFill>
                  <a:srgbClr val="3B6AA3"/>
                </a:solidFill>
                <a:latin typeface="Calibri"/>
              </a:rPr>
              <a:t>proyectos de carrera</a:t>
            </a:r>
            <a:endParaRPr kumimoji="0" lang="es-ES" sz="2400" b="1" i="0" u="none" strike="noStrike" kern="1200" cap="all" spc="0" normalizeH="0" baseline="0" noProof="0" dirty="0">
              <a:ln>
                <a:noFill/>
              </a:ln>
              <a:solidFill>
                <a:srgbClr val="3B6AA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07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A1B4E15-723A-42B5-8F8B-51BEB5FC9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297830"/>
              </p:ext>
            </p:extLst>
          </p:nvPr>
        </p:nvGraphicFramePr>
        <p:xfrm>
          <a:off x="905933" y="863600"/>
          <a:ext cx="10456334" cy="542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5DD3E05-3D86-4802-99BB-2BEAD01C1589}"/>
              </a:ext>
            </a:extLst>
          </p:cNvPr>
          <p:cNvSpPr txBox="1">
            <a:spLocks/>
          </p:cNvSpPr>
          <p:nvPr/>
        </p:nvSpPr>
        <p:spPr>
          <a:xfrm>
            <a:off x="1060896" y="85074"/>
            <a:ext cx="10070208" cy="634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84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all" spc="0" normalizeH="0" baseline="0" noProof="0" dirty="0">
                <a:ln>
                  <a:noFill/>
                </a:ln>
                <a:solidFill>
                  <a:srgbClr val="3B6A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Proceso de acreditación carrera de proyectos de carrera</a:t>
            </a:r>
            <a:endParaRPr kumimoji="0" lang="es-ES" sz="2400" b="1" i="0" u="none" strike="noStrike" kern="1200" cap="all" spc="0" normalizeH="0" baseline="0" noProof="0" dirty="0">
              <a:ln>
                <a:noFill/>
              </a:ln>
              <a:solidFill>
                <a:srgbClr val="3B6AA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94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9"/>
          <p:cNvSpPr txBox="1"/>
          <p:nvPr/>
        </p:nvSpPr>
        <p:spPr>
          <a:xfrm>
            <a:off x="0" y="2526581"/>
            <a:ext cx="11366696" cy="86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71700" marR="0" lvl="3" indent="-571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Char char="•"/>
            </a:pPr>
            <a:r>
              <a:rPr lang="es-AR" sz="4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CONEAU Global</a:t>
            </a:r>
            <a:endParaRPr lang="en-US" sz="4800" dirty="0">
              <a:solidFill>
                <a:srgbClr val="666699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31" name="Google Shape;531;p29"/>
          <p:cNvSpPr txBox="1"/>
          <p:nvPr/>
        </p:nvSpPr>
        <p:spPr>
          <a:xfrm>
            <a:off x="0" y="4333215"/>
            <a:ext cx="11366696" cy="104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Char char="•"/>
            </a:pPr>
            <a:r>
              <a:rPr lang="es-AR" sz="4800" b="0" i="0" u="none" strike="noStrike" cap="none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AR" sz="4800" dirty="0">
                <a:solidFill>
                  <a:srgbClr val="666699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Expediente electrónico /(TAD)</a:t>
            </a:r>
            <a:endParaRPr sz="4800" dirty="0">
              <a:solidFill>
                <a:srgbClr val="666699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32" name="Google Shape;532;p29"/>
          <p:cNvSpPr txBox="1"/>
          <p:nvPr/>
        </p:nvSpPr>
        <p:spPr>
          <a:xfrm>
            <a:off x="363415" y="440080"/>
            <a:ext cx="11495650" cy="863788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s-AR" sz="4800" b="0" i="0" u="none" strike="noStrike" cap="none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¿QUE PLATAFORMAS WEB SE UTILIZAN?</a:t>
            </a:r>
            <a:endParaRPr sz="48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440079"/>
            <a:ext cx="11495650" cy="825999"/>
          </a:xfrm>
          <a:solidFill>
            <a:srgbClr val="3B6AA3"/>
          </a:solidFill>
        </p:spPr>
        <p:txBody>
          <a:bodyPr rtlCol="0"/>
          <a:lstStyle/>
          <a:p>
            <a:pPr lvl="0">
              <a:spcBef>
                <a:spcPts val="0"/>
              </a:spcBef>
              <a:buClr>
                <a:prstClr val="white"/>
              </a:buClr>
              <a:buSzPts val="4800"/>
            </a:pPr>
            <a:r>
              <a:rPr lang="es-AR" sz="4800" b="0" cap="none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CONEAU GLOBAL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772" y="3992264"/>
            <a:ext cx="3817258" cy="1629603"/>
          </a:xfrm>
        </p:spPr>
        <p:txBody>
          <a:bodyPr rtlCol="0"/>
          <a:lstStyle/>
          <a:p>
            <a:pPr marL="457200" indent="-45720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3000" dirty="0">
                <a:solidFill>
                  <a:srgbClr val="666699"/>
                </a:solidFill>
                <a:latin typeface="Ink Free" panose="03080402000500000000" pitchFamily="66" charset="0"/>
              </a:rPr>
              <a:t>Institución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3000" dirty="0">
                <a:solidFill>
                  <a:srgbClr val="666699"/>
                </a:solidFill>
                <a:latin typeface="Ink Free" panose="03080402000500000000" pitchFamily="66" charset="0"/>
              </a:rPr>
              <a:t>Unidad Académica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3000" dirty="0">
                <a:solidFill>
                  <a:srgbClr val="666699"/>
                </a:solidFill>
                <a:latin typeface="Ink Free" panose="03080402000500000000" pitchFamily="66" charset="0"/>
              </a:rPr>
              <a:t>Carrera</a:t>
            </a:r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0C4F248A-7807-472F-9FC5-A1C68E44B768}"/>
              </a:ext>
            </a:extLst>
          </p:cNvPr>
          <p:cNvSpPr txBox="1">
            <a:spLocks/>
          </p:cNvSpPr>
          <p:nvPr/>
        </p:nvSpPr>
        <p:spPr>
          <a:xfrm>
            <a:off x="188687" y="3068955"/>
            <a:ext cx="3425370" cy="486639"/>
          </a:xfrm>
          <a:prstGeom prst="rect">
            <a:avLst/>
          </a:prstGeom>
          <a:solidFill>
            <a:srgbClr val="FF9933">
              <a:alpha val="27843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AR" sz="3000" dirty="0">
                <a:solidFill>
                  <a:schemeClr val="accent2">
                    <a:lumMod val="75000"/>
                  </a:schemeClr>
                </a:solidFill>
              </a:rPr>
              <a:t>En tres dimensiones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3200" cap="all" dirty="0">
              <a:solidFill>
                <a:schemeClr val="accent2">
                  <a:lumMod val="75000"/>
                </a:schemeClr>
              </a:solidFill>
              <a:latin typeface="Raleway variant0"/>
              <a:ea typeface="+mj-ea"/>
              <a:cs typeface="+mj-cs"/>
            </a:endParaRPr>
          </a:p>
        </p:txBody>
      </p:sp>
      <p:sp>
        <p:nvSpPr>
          <p:cNvPr id="8" name="Google Shape;538;p30">
            <a:extLst>
              <a:ext uri="{FF2B5EF4-FFF2-40B4-BE49-F238E27FC236}">
                <a16:creationId xmlns:a16="http://schemas.microsoft.com/office/drawing/2014/main" id="{7F088A40-B8E6-42F8-B2CB-AF7CBA852A98}"/>
              </a:ext>
            </a:extLst>
          </p:cNvPr>
          <p:cNvSpPr txBox="1"/>
          <p:nvPr/>
        </p:nvSpPr>
        <p:spPr>
          <a:xfrm>
            <a:off x="-107986" y="1366964"/>
            <a:ext cx="11495650" cy="142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0" lvl="3" algn="ctr">
              <a:lnSpc>
                <a:spcPct val="90000"/>
              </a:lnSpc>
              <a:buClr>
                <a:schemeClr val="accent1"/>
              </a:buClr>
              <a:buSzPts val="4200"/>
            </a:pPr>
            <a: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Es una plataforma web que </a:t>
            </a:r>
            <a:b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</a:br>
            <a:r>
              <a:rPr lang="es-MX" sz="3200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recolecta y procesa información </a:t>
            </a:r>
            <a: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de las carreras </a:t>
            </a:r>
            <a:b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</a:br>
            <a: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que se presentan a acreditación</a:t>
            </a:r>
            <a:endParaRPr sz="3200" b="0" i="0" u="none" strike="noStrike" cap="none" dirty="0">
              <a:solidFill>
                <a:srgbClr val="666699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C1E9B70A-733A-450F-A9CA-E91EFE11AD52}"/>
              </a:ext>
            </a:extLst>
          </p:cNvPr>
          <p:cNvSpPr txBox="1">
            <a:spLocks/>
          </p:cNvSpPr>
          <p:nvPr/>
        </p:nvSpPr>
        <p:spPr>
          <a:xfrm>
            <a:off x="4107541" y="3062514"/>
            <a:ext cx="3817257" cy="595086"/>
          </a:xfrm>
          <a:prstGeom prst="rect">
            <a:avLst/>
          </a:prstGeom>
          <a:solidFill>
            <a:srgbClr val="FF9933">
              <a:alpha val="27843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AR" sz="2800" dirty="0">
                <a:solidFill>
                  <a:schemeClr val="accent2">
                    <a:lumMod val="75000"/>
                  </a:schemeClr>
                </a:solidFill>
              </a:rPr>
              <a:t>Los datos se dividen en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3200" cap="all" dirty="0">
              <a:solidFill>
                <a:schemeClr val="accent2">
                  <a:lumMod val="75000"/>
                </a:schemeClr>
              </a:solidFill>
              <a:latin typeface="Raleway variant0"/>
              <a:ea typeface="+mj-ea"/>
              <a:cs typeface="+mj-cs"/>
            </a:endParaRP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3929132A-D2B1-4663-B106-6485ADBEAC44}"/>
              </a:ext>
            </a:extLst>
          </p:cNvPr>
          <p:cNvSpPr txBox="1">
            <a:spLocks/>
          </p:cNvSpPr>
          <p:nvPr/>
        </p:nvSpPr>
        <p:spPr>
          <a:xfrm>
            <a:off x="4064001" y="3992265"/>
            <a:ext cx="1799770" cy="1629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3000" dirty="0">
                <a:solidFill>
                  <a:srgbClr val="666699"/>
                </a:solidFill>
                <a:latin typeface="Ink Free" panose="03080402000500000000" pitchFamily="66" charset="0"/>
              </a:rPr>
              <a:t>Puntos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3000" dirty="0">
                <a:solidFill>
                  <a:srgbClr val="666699"/>
                </a:solidFill>
                <a:latin typeface="Ink Free" panose="03080402000500000000" pitchFamily="66" charset="0"/>
              </a:rPr>
              <a:t>Fichas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3000" dirty="0">
                <a:solidFill>
                  <a:srgbClr val="666699"/>
                </a:solidFill>
                <a:latin typeface="Ink Free" panose="03080402000500000000" pitchFamily="66" charset="0"/>
              </a:rPr>
              <a:t>Anexos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112" y="3780971"/>
            <a:ext cx="5660787" cy="30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440079"/>
            <a:ext cx="11495650" cy="825999"/>
          </a:xfrm>
          <a:solidFill>
            <a:srgbClr val="3B6AA3"/>
          </a:solidFill>
        </p:spPr>
        <p:txBody>
          <a:bodyPr rtlCol="0"/>
          <a:lstStyle/>
          <a:p>
            <a:pPr lvl="0">
              <a:spcBef>
                <a:spcPts val="0"/>
              </a:spcBef>
              <a:buClr>
                <a:prstClr val="white"/>
              </a:buClr>
              <a:buSzPts val="4800"/>
            </a:pPr>
            <a:r>
              <a:rPr lang="es-AR" sz="4800" b="0" cap="none" dirty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CONEAU GLOBAL</a:t>
            </a:r>
          </a:p>
        </p:txBody>
      </p:sp>
      <p:sp>
        <p:nvSpPr>
          <p:cNvPr id="8" name="Google Shape;538;p30">
            <a:extLst>
              <a:ext uri="{FF2B5EF4-FFF2-40B4-BE49-F238E27FC236}">
                <a16:creationId xmlns:a16="http://schemas.microsoft.com/office/drawing/2014/main" id="{7F088A40-B8E6-42F8-B2CB-AF7CBA852A98}"/>
              </a:ext>
            </a:extLst>
          </p:cNvPr>
          <p:cNvSpPr txBox="1"/>
          <p:nvPr/>
        </p:nvSpPr>
        <p:spPr>
          <a:xfrm>
            <a:off x="-550986" y="2569229"/>
            <a:ext cx="11828585" cy="286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0" lvl="3" algn="ctr">
              <a:lnSpc>
                <a:spcPct val="90000"/>
              </a:lnSpc>
              <a:buClr>
                <a:schemeClr val="accent1"/>
              </a:buClr>
              <a:buSzPts val="4200"/>
            </a:pPr>
            <a: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Está diseñado para brindarles a sus usuarios  aplicaciones de </a:t>
            </a:r>
          </a:p>
          <a:p>
            <a:pPr marL="1600200" lvl="3" algn="ctr">
              <a:lnSpc>
                <a:spcPct val="90000"/>
              </a:lnSpc>
              <a:buClr>
                <a:schemeClr val="accent1"/>
              </a:buClr>
              <a:buSzPts val="4200"/>
            </a:pPr>
            <a:r>
              <a:rPr lang="es-MX" sz="3200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control</a:t>
            </a:r>
            <a: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s-MX" sz="3200" dirty="0">
                <a:solidFill>
                  <a:srgbClr val="9B1309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consultas</a:t>
            </a:r>
            <a: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MX" sz="3200" dirty="0">
                <a:solidFill>
                  <a:srgbClr val="666699"/>
                </a:solidFill>
                <a:latin typeface="Ink Free" panose="03080402000500000000"/>
                <a:ea typeface="Calibri"/>
                <a:cs typeface="Calibri"/>
                <a:sym typeface="Calibri"/>
              </a:rPr>
              <a:t>y</a:t>
            </a:r>
            <a: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sym typeface="Calibri"/>
              </a:rPr>
              <a:t>seguimiento</a:t>
            </a:r>
            <a:endParaRPr lang="es-MX" sz="3200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1600200" lvl="3" algn="ctr">
              <a:lnSpc>
                <a:spcPct val="90000"/>
              </a:lnSpc>
              <a:buClr>
                <a:schemeClr val="accent1"/>
              </a:buClr>
              <a:buSzPts val="4200"/>
            </a:pPr>
            <a: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Y para que los trámites que tengan que hacerse ante CONEAU sean </a:t>
            </a:r>
          </a:p>
          <a:p>
            <a:pPr marL="1600200" lvl="3" algn="ctr">
              <a:lnSpc>
                <a:spcPct val="90000"/>
              </a:lnSpc>
              <a:buClr>
                <a:schemeClr val="accent1"/>
              </a:buClr>
              <a:buSzPts val="4200"/>
            </a:pPr>
            <a:r>
              <a:rPr lang="es-MX" sz="3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sym typeface="Calibri"/>
              </a:rPr>
              <a:t>online</a:t>
            </a:r>
            <a: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s-MX" sz="3200" dirty="0">
                <a:solidFill>
                  <a:srgbClr val="0070C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seguros</a:t>
            </a:r>
            <a:r>
              <a:rPr lang="es-MX" sz="3200" dirty="0">
                <a:solidFill>
                  <a:srgbClr val="9B1309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s-MX" sz="3200" dirty="0">
                <a:solidFill>
                  <a:srgbClr val="666699"/>
                </a:solidFill>
                <a:latin typeface="Ink Free" panose="03080402000500000000"/>
                <a:ea typeface="Calibri"/>
                <a:cs typeface="Calibri"/>
                <a:sym typeface="Calibri"/>
              </a:rPr>
              <a:t>y</a:t>
            </a:r>
            <a:r>
              <a:rPr lang="es-MX" sz="32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sym typeface="Calibri"/>
              </a:rPr>
              <a:t>ágiles</a:t>
            </a:r>
          </a:p>
        </p:txBody>
      </p:sp>
    </p:spTree>
    <p:extLst>
      <p:ext uri="{BB962C8B-B14F-4D97-AF65-F5344CB8AC3E}">
        <p14:creationId xmlns:p14="http://schemas.microsoft.com/office/powerpoint/2010/main" val="12970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3"/>
          <p:cNvSpPr txBox="1"/>
          <p:nvPr/>
        </p:nvSpPr>
        <p:spPr>
          <a:xfrm>
            <a:off x="492369" y="2362893"/>
            <a:ext cx="11366696" cy="131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0" marR="0" lvl="3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</a:pPr>
            <a:endParaRPr sz="4200" b="0" i="0" u="none" strike="noStrike" cap="non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3"/>
          <p:cNvSpPr txBox="1"/>
          <p:nvPr/>
        </p:nvSpPr>
        <p:spPr>
          <a:xfrm>
            <a:off x="458503" y="4139738"/>
            <a:ext cx="11366696" cy="210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endParaRPr sz="4800" b="0" cap="non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3"/>
          <p:cNvSpPr txBox="1"/>
          <p:nvPr/>
        </p:nvSpPr>
        <p:spPr>
          <a:xfrm>
            <a:off x="182880" y="195943"/>
            <a:ext cx="11676185" cy="1489166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s-AR" sz="4000" b="0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SE INGRESA A LA PLATAFORMA DE CONEAU GLOBAL?</a:t>
            </a:r>
            <a:endParaRPr sz="4000" b="0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800" y="2490563"/>
            <a:ext cx="11492265" cy="3584966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33"/>
          <p:cNvSpPr/>
          <p:nvPr/>
        </p:nvSpPr>
        <p:spPr>
          <a:xfrm>
            <a:off x="3000878" y="1816125"/>
            <a:ext cx="659026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https://global.coneau.gob.ar/coneauglobal/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6"/>
          <p:cNvSpPr txBox="1">
            <a:spLocks noGrp="1"/>
          </p:cNvSpPr>
          <p:nvPr>
            <p:ph type="title"/>
          </p:nvPr>
        </p:nvSpPr>
        <p:spPr>
          <a:xfrm>
            <a:off x="524932" y="440079"/>
            <a:ext cx="11205179" cy="779121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b="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Usuario de CONEAU Global</a:t>
            </a:r>
            <a:endParaRPr sz="4800" b="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86" name="Google Shape;586;p36"/>
          <p:cNvSpPr txBox="1"/>
          <p:nvPr/>
        </p:nvSpPr>
        <p:spPr>
          <a:xfrm>
            <a:off x="-501537" y="1623028"/>
            <a:ext cx="7014753" cy="198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0" lvl="3" algn="ctr">
              <a:lnSpc>
                <a:spcPct val="90000"/>
              </a:lnSpc>
              <a:buClr>
                <a:schemeClr val="accent1"/>
              </a:buClr>
              <a:buSzPts val="2800"/>
            </a:pPr>
            <a:r>
              <a:rPr lang="es-AR" sz="4000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sym typeface="Arial"/>
              </a:rPr>
              <a:t>¿Ya tiene usuario en CONEAU Global o tiene que crearse uno? </a:t>
            </a:r>
            <a:endParaRPr sz="4000" dirty="0">
              <a:solidFill>
                <a:schemeClr val="accent6">
                  <a:lumMod val="75000"/>
                </a:schemeClr>
              </a:solidFill>
              <a:latin typeface="+mj-lt"/>
              <a:ea typeface="Calibri" panose="020F0502020204030204" pitchFamily="34" charset="0"/>
              <a:sym typeface="Arial"/>
            </a:endParaRPr>
          </a:p>
        </p:txBody>
      </p:sp>
      <p:sp>
        <p:nvSpPr>
          <p:cNvPr id="588" name="Google Shape;588;p36"/>
          <p:cNvSpPr txBox="1"/>
          <p:nvPr/>
        </p:nvSpPr>
        <p:spPr>
          <a:xfrm>
            <a:off x="363415" y="4614422"/>
            <a:ext cx="11366696" cy="257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0" name="Google Shape;59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3708" y="1293222"/>
            <a:ext cx="4296375" cy="3067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261" y="4023360"/>
            <a:ext cx="9345329" cy="2538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7"/>
          <p:cNvSpPr txBox="1"/>
          <p:nvPr/>
        </p:nvSpPr>
        <p:spPr>
          <a:xfrm>
            <a:off x="493410" y="2518487"/>
            <a:ext cx="11205180" cy="132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AR" sz="2800" b="0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Docente Universitario: </a:t>
            </a:r>
            <a:r>
              <a:rPr lang="es-AR" sz="2800" b="0" cap="none" dirty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para completar o actualizar su currículum como docente y realizar las vinculaciones que le realicen desde la Universidad </a:t>
            </a:r>
            <a:endParaRPr sz="2800" b="0" cap="none" dirty="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7"/>
          <p:cNvSpPr txBox="1"/>
          <p:nvPr/>
        </p:nvSpPr>
        <p:spPr>
          <a:xfrm>
            <a:off x="321425" y="1466617"/>
            <a:ext cx="11870575" cy="63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s-AR" sz="2800" b="0" cap="none" dirty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¿Qué tipo de usuario se necesita?</a:t>
            </a: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7"/>
          <p:cNvSpPr txBox="1"/>
          <p:nvPr/>
        </p:nvSpPr>
        <p:spPr>
          <a:xfrm>
            <a:off x="524931" y="4339513"/>
            <a:ext cx="11205180" cy="165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AR" sz="2800" b="0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Usuario Institucional: </a:t>
            </a:r>
            <a:r>
              <a:rPr lang="es-AR" sz="2800" b="0" cap="none" dirty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si forma parte de una institución universitaria y necesita presentar carreras a acreditación o presentar su institución para la evaluación externa</a:t>
            </a:r>
            <a:endParaRPr sz="2800" b="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85;p36">
            <a:extLst>
              <a:ext uri="{FF2B5EF4-FFF2-40B4-BE49-F238E27FC236}">
                <a16:creationId xmlns:a16="http://schemas.microsoft.com/office/drawing/2014/main" id="{F12D875D-8CBD-4444-8719-4483ED172CC9}"/>
              </a:ext>
            </a:extLst>
          </p:cNvPr>
          <p:cNvSpPr txBox="1">
            <a:spLocks/>
          </p:cNvSpPr>
          <p:nvPr/>
        </p:nvSpPr>
        <p:spPr>
          <a:xfrm>
            <a:off x="524932" y="440079"/>
            <a:ext cx="11205179" cy="779121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kern="1200" cap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b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Usuario de CONEAU Global</a:t>
            </a:r>
            <a:endParaRPr lang="es-AR" sz="4800" b="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8"/>
          <p:cNvSpPr txBox="1">
            <a:spLocks noGrp="1"/>
          </p:cNvSpPr>
          <p:nvPr>
            <p:ph type="title"/>
          </p:nvPr>
        </p:nvSpPr>
        <p:spPr>
          <a:xfrm>
            <a:off x="363415" y="440079"/>
            <a:ext cx="11495650" cy="779121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b="0">
                <a:solidFill>
                  <a:schemeClr val="lt1"/>
                </a:solidFill>
              </a:rPr>
              <a:t>ALGUNAS ACLARACIONES</a:t>
            </a:r>
            <a:endParaRPr/>
          </a:p>
        </p:txBody>
      </p:sp>
      <p:sp>
        <p:nvSpPr>
          <p:cNvPr id="608" name="Google Shape;608;p38"/>
          <p:cNvSpPr txBox="1"/>
          <p:nvPr/>
        </p:nvSpPr>
        <p:spPr>
          <a:xfrm>
            <a:off x="363415" y="1856003"/>
            <a:ext cx="11366696" cy="484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AR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Ingresar a  la </a:t>
            </a:r>
            <a:r>
              <a:rPr lang="es-AR" sz="2800" u="sng" dirty="0">
                <a:solidFill>
                  <a:srgbClr val="666699"/>
                </a:solidFill>
                <a:ea typeface="Calibri"/>
                <a:cs typeface="Calibri"/>
                <a:sym typeface="Calibri"/>
                <a:hlinkClick r:id="rId3"/>
              </a:rPr>
              <a:t>plataforma de CONEAU Global </a:t>
            </a:r>
            <a:endParaRPr lang="es-AR" sz="2800" u="sng" dirty="0">
              <a:solidFill>
                <a:srgbClr val="666699"/>
              </a:solidFill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AR" sz="2800" b="0" cap="none" dirty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Hacer clic en el botón “Crear cuenta”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Seleccionar la opción “Docente Universitario” y hacer clic en “continuar”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Completar la información con los datos </a:t>
            </a:r>
            <a:r>
              <a:rPr lang="es-MX" sz="2800" i="1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reales</a:t>
            </a: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 solicitados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Tildar la casilla “Tengo una ficha creada en </a:t>
            </a:r>
            <a:r>
              <a:rPr lang="es-MX" sz="2800" dirty="0" err="1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CVar</a:t>
            </a: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 y deseo utilizarla” si se desea completar los datos de la ficha CONEAU Global automáticamente a través del currículum unificado </a:t>
            </a:r>
            <a:r>
              <a:rPr lang="es-MX" sz="2800" dirty="0" err="1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Cvar</a:t>
            </a: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 -IMPORTANTE: Es necesario tener registrado, en ambas aplicaciones, el mismo correo electrónico -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Tildar en “No soy Robot”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Seleccionar la opción “Crear cuenta”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Se recibirá un mail con los datos de su cuenta y solicitud de clave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endParaRPr lang="es-MX" sz="2800" dirty="0">
              <a:solidFill>
                <a:srgbClr val="666699"/>
              </a:solidFill>
              <a:ea typeface="Calibri"/>
              <a:cs typeface="Calibri"/>
              <a:sym typeface="Calibri"/>
            </a:endParaRPr>
          </a:p>
          <a:p>
            <a:pPr>
              <a:buClr>
                <a:schemeClr val="accent1"/>
              </a:buClr>
              <a:buSzPts val="2800"/>
            </a:pPr>
            <a:endParaRPr lang="es-MX"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8"/>
          <p:cNvSpPr txBox="1"/>
          <p:nvPr/>
        </p:nvSpPr>
        <p:spPr>
          <a:xfrm>
            <a:off x="363415" y="398514"/>
            <a:ext cx="11380916" cy="1297282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000" b="0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INSTRUCCIONES PARA CREAR LA CUENTA COMO DOCENTE UNIVERSITARIO</a:t>
            </a:r>
            <a:endParaRPr sz="4000" b="0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8"/>
          <p:cNvSpPr txBox="1"/>
          <p:nvPr/>
        </p:nvSpPr>
        <p:spPr>
          <a:xfrm>
            <a:off x="0" y="1737472"/>
            <a:ext cx="12192000" cy="538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AR" sz="26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Ingresar a  la </a:t>
            </a:r>
            <a:r>
              <a:rPr lang="es-AR" sz="2600" u="sng" dirty="0">
                <a:solidFill>
                  <a:srgbClr val="666699"/>
                </a:solidFill>
                <a:ea typeface="Calibri"/>
                <a:cs typeface="Calibri"/>
                <a:sym typeface="Calibri"/>
                <a:hlinkClick r:id="rId3"/>
              </a:rPr>
              <a:t>plataforma de CONEAU Global </a:t>
            </a:r>
            <a:endParaRPr lang="es-AR" sz="2600" u="sng" dirty="0">
              <a:solidFill>
                <a:srgbClr val="666699"/>
              </a:solidFill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AR" sz="26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Haga clic en el botón “Crear Cuenta”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6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Seleccione la opción “Usuario Institucional” y haga clic  en “continuar”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6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Completar la información con los datos </a:t>
            </a:r>
            <a:r>
              <a:rPr lang="es-MX" sz="2600" i="1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reales</a:t>
            </a:r>
            <a:r>
              <a:rPr lang="es-MX" sz="26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 solicitados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6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Tildar la opción que corresponda o ambas:</a:t>
            </a:r>
          </a:p>
          <a:p>
            <a:pPr marL="914400" lvl="1" indent="-457200">
              <a:buClr>
                <a:srgbClr val="7030A0"/>
              </a:buClr>
              <a:buSzPts val="2800"/>
              <a:buFont typeface="Wingdings" panose="05000000000000000000" pitchFamily="2" charset="2"/>
              <a:buChar char="q"/>
            </a:pPr>
            <a:r>
              <a:rPr lang="es-MX" sz="26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Soy el Administrador de una U.A. y necesito formalizar una presentación a acreditación </a:t>
            </a:r>
            <a:endParaRPr lang="es-MX" sz="2600" dirty="0">
              <a:solidFill>
                <a:prstClr val="black"/>
              </a:solidFill>
            </a:endParaRPr>
          </a:p>
          <a:p>
            <a:pPr marL="914400" lvl="1" indent="-457200">
              <a:buClr>
                <a:srgbClr val="7030A0"/>
              </a:buClr>
              <a:buSzPts val="2800"/>
              <a:buFont typeface="Wingdings" panose="05000000000000000000" pitchFamily="2" charset="2"/>
              <a:buChar char="q"/>
            </a:pPr>
            <a:r>
              <a:rPr lang="es-MX" sz="26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Soy el Administrador de una U.A.  y necesito trabajar con una solicitud de acreditación.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6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Tildar “No soy Robot”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6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Seleccionar la opción “Solicitar Usuario”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MX" sz="26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El Administrador de la Institución recibirá un mail con su solicitud y verificará con la Unidad Académica los permisos a otorgar</a:t>
            </a:r>
          </a:p>
          <a:p>
            <a:pPr marL="457200" indent="-457200">
              <a:buClr>
                <a:schemeClr val="accent1"/>
              </a:buClr>
              <a:buSzPts val="2800"/>
              <a:buFont typeface="Courier New"/>
              <a:buChar char="o"/>
            </a:pPr>
            <a:endParaRPr lang="es-MX" sz="2800" dirty="0">
              <a:solidFill>
                <a:srgbClr val="666699"/>
              </a:solidFill>
              <a:ea typeface="Calibri"/>
              <a:cs typeface="Calibri"/>
              <a:sym typeface="Calibri"/>
            </a:endParaRPr>
          </a:p>
          <a:p>
            <a:pPr>
              <a:buClr>
                <a:schemeClr val="accent1"/>
              </a:buClr>
              <a:buSzPts val="2800"/>
            </a:pPr>
            <a:endParaRPr lang="es-MX"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8"/>
          <p:cNvSpPr txBox="1"/>
          <p:nvPr/>
        </p:nvSpPr>
        <p:spPr>
          <a:xfrm>
            <a:off x="361141" y="522513"/>
            <a:ext cx="11380916" cy="1144253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800"/>
            </a:pPr>
            <a:r>
              <a:rPr lang="es-AR" sz="48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0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INSTRUCCIONES PARA CREAR LA CUENTA COMO USUARIO INSTITUCIONAL</a:t>
            </a:r>
            <a:endParaRPr sz="4000" b="0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0C4F248A-7807-472F-9FC5-A1C68E44B768}"/>
              </a:ext>
            </a:extLst>
          </p:cNvPr>
          <p:cNvSpPr txBox="1">
            <a:spLocks/>
          </p:cNvSpPr>
          <p:nvPr/>
        </p:nvSpPr>
        <p:spPr>
          <a:xfrm>
            <a:off x="6260123" y="2102265"/>
            <a:ext cx="5598942" cy="908598"/>
          </a:xfrm>
          <a:prstGeom prst="rect">
            <a:avLst/>
          </a:prstGeom>
          <a:solidFill>
            <a:srgbClr val="FF9933">
              <a:alpha val="32157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AR" sz="2800" b="1" dirty="0">
                <a:solidFill>
                  <a:srgbClr val="666699"/>
                </a:solidFill>
              </a:rPr>
              <a:t>Y se dividen por </a:t>
            </a:r>
            <a:br>
              <a:rPr lang="es-AR" sz="2800" b="1" dirty="0">
                <a:solidFill>
                  <a:srgbClr val="666699"/>
                </a:solidFill>
              </a:rPr>
            </a:br>
            <a:r>
              <a:rPr lang="es-AR" sz="2800" b="1" dirty="0">
                <a:solidFill>
                  <a:srgbClr val="666699"/>
                </a:solidFill>
              </a:rPr>
              <a:t>dimensiones de análisis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3200" cap="all" dirty="0">
              <a:solidFill>
                <a:srgbClr val="3B6AA3"/>
              </a:solidFill>
              <a:latin typeface="Raleway variant0"/>
              <a:ea typeface="+mj-ea"/>
              <a:cs typeface="+mj-cs"/>
            </a:endParaRPr>
          </a:p>
        </p:txBody>
      </p:sp>
      <p:sp>
        <p:nvSpPr>
          <p:cNvPr id="6" name="Marcador de texto 9">
            <a:extLst>
              <a:ext uri="{FF2B5EF4-FFF2-40B4-BE49-F238E27FC236}">
                <a16:creationId xmlns:a16="http://schemas.microsoft.com/office/drawing/2014/main" id="{B8B5E99F-0DD2-4B67-8927-FD7907C21223}"/>
              </a:ext>
            </a:extLst>
          </p:cNvPr>
          <p:cNvSpPr txBox="1">
            <a:spLocks/>
          </p:cNvSpPr>
          <p:nvPr/>
        </p:nvSpPr>
        <p:spPr>
          <a:xfrm>
            <a:off x="6022145" y="3048695"/>
            <a:ext cx="5331656" cy="399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3200" i="1" dirty="0">
              <a:solidFill>
                <a:srgbClr val="666699"/>
              </a:solidFill>
              <a:latin typeface="Raleway variant0"/>
            </a:endParaRP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640F017D-D7C1-4526-B277-8027E350C51A}"/>
              </a:ext>
            </a:extLst>
          </p:cNvPr>
          <p:cNvSpPr txBox="1">
            <a:spLocks/>
          </p:cNvSpPr>
          <p:nvPr/>
        </p:nvSpPr>
        <p:spPr>
          <a:xfrm>
            <a:off x="6392396" y="3110961"/>
            <a:ext cx="5259016" cy="2927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66699"/>
                </a:solidFill>
                <a:latin typeface="Ink Free" panose="03080402000500000000" pitchFamily="66" charset="0"/>
              </a:rPr>
              <a:t>Contexto institucional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66699"/>
                </a:solidFill>
                <a:latin typeface="Ink Free" panose="03080402000500000000" pitchFamily="66" charset="0"/>
              </a:rPr>
              <a:t>Formación y Plan de Estudios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66699"/>
                </a:solidFill>
                <a:latin typeface="Ink Free" panose="03080402000500000000" pitchFamily="66" charset="0"/>
              </a:rPr>
              <a:t>Cuerpo Académico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66699"/>
                </a:solidFill>
                <a:latin typeface="Ink Free" panose="03080402000500000000" pitchFamily="66" charset="0"/>
              </a:rPr>
              <a:t>Estudiantes y graduados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rgbClr val="666699"/>
                </a:solidFill>
                <a:latin typeface="Ink Free" panose="03080402000500000000" pitchFamily="66" charset="0"/>
              </a:rPr>
              <a:t>Recursos e infraestructura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2800" dirty="0">
              <a:solidFill>
                <a:srgbClr val="FF6600"/>
              </a:solidFill>
              <a:latin typeface="Ink Free" panose="03080402000500000000" pitchFamily="66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2800" dirty="0">
              <a:solidFill>
                <a:srgbClr val="FF6600"/>
              </a:solidFill>
              <a:latin typeface="Ink Free" panose="03080402000500000000" pitchFamily="66" charset="0"/>
              <a:ea typeface="Calibri" panose="020F0502020204030204" pitchFamily="34" charset="0"/>
            </a:endParaRPr>
          </a:p>
        </p:txBody>
      </p:sp>
      <p:sp>
        <p:nvSpPr>
          <p:cNvPr id="10" name="Título 8">
            <a:extLst>
              <a:ext uri="{FF2B5EF4-FFF2-40B4-BE49-F238E27FC236}">
                <a16:creationId xmlns:a16="http://schemas.microsoft.com/office/drawing/2014/main" id="{01D63236-3A2A-42FD-ACBA-1CDAB79956C5}"/>
              </a:ext>
            </a:extLst>
          </p:cNvPr>
          <p:cNvSpPr txBox="1">
            <a:spLocks/>
          </p:cNvSpPr>
          <p:nvPr/>
        </p:nvSpPr>
        <p:spPr>
          <a:xfrm>
            <a:off x="363415" y="440079"/>
            <a:ext cx="11495650" cy="1448508"/>
          </a:xfrm>
          <a:prstGeom prst="rect">
            <a:avLst/>
          </a:prstGeom>
          <a:solidFill>
            <a:srgbClr val="3B6AA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0" dirty="0">
                <a:solidFill>
                  <a:srgbClr val="0070C0"/>
                </a:solidFill>
                <a:latin typeface="Raleway variant0"/>
              </a:rPr>
              <a:t> </a:t>
            </a:r>
            <a:r>
              <a:rPr lang="es-ES" sz="4800" b="0" dirty="0">
                <a:solidFill>
                  <a:schemeClr val="bg1"/>
                </a:solidFill>
                <a:latin typeface="Raleway variant0"/>
              </a:rPr>
              <a:t>¿</a:t>
            </a:r>
            <a:r>
              <a:rPr lang="es-ES" sz="4400" b="0" dirty="0">
                <a:solidFill>
                  <a:schemeClr val="bg1"/>
                </a:solidFill>
              </a:rPr>
              <a:t>Que establecen los estándares de carreras de grado?</a:t>
            </a:r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721F4F10-C378-4048-8244-B5A4077557F5}"/>
              </a:ext>
            </a:extLst>
          </p:cNvPr>
          <p:cNvSpPr txBox="1">
            <a:spLocks/>
          </p:cNvSpPr>
          <p:nvPr/>
        </p:nvSpPr>
        <p:spPr>
          <a:xfrm>
            <a:off x="497058" y="2345781"/>
            <a:ext cx="5598942" cy="399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AR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Los contenidos </a:t>
            </a:r>
            <a:br>
              <a:rPr lang="es-AR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</a:br>
            <a:r>
              <a:rPr lang="es-AR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curriculares básicos</a:t>
            </a:r>
            <a:endParaRPr lang="es-AR" sz="3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AR" sz="3200" dirty="0">
                <a:solidFill>
                  <a:srgbClr val="666699"/>
                </a:solidFill>
              </a:rPr>
              <a:t>La carga horaria mínima</a:t>
            </a:r>
            <a:endParaRPr lang="es-AR" sz="3200" dirty="0">
              <a:solidFill>
                <a:srgbClr val="FF6600"/>
              </a:solidFill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AR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Criterios de intensidad de la formación práctica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AR" sz="3200" dirty="0">
                <a:solidFill>
                  <a:srgbClr val="666699"/>
                </a:solidFill>
              </a:rPr>
              <a:t>Estándares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85371"/>
            <a:ext cx="10467548" cy="59132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704" y="243321"/>
            <a:ext cx="52959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47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8"/>
          <p:cNvSpPr txBox="1">
            <a:spLocks noGrp="1"/>
          </p:cNvSpPr>
          <p:nvPr>
            <p:ph type="title"/>
          </p:nvPr>
        </p:nvSpPr>
        <p:spPr>
          <a:xfrm>
            <a:off x="363415" y="440079"/>
            <a:ext cx="11495650" cy="779121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b="0" dirty="0">
                <a:solidFill>
                  <a:schemeClr val="lt1"/>
                </a:solidFill>
              </a:rPr>
              <a:t>NIVELES DE USUARIOS DE CONEAU GLOBAL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FC2F606-6428-46FB-BF8C-0081E0EC11FB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 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234023-5D99-41B2-94F6-27783DB61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26" y="1934457"/>
            <a:ext cx="6567250" cy="39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5"/>
          <p:cNvSpPr txBox="1">
            <a:spLocks noGrp="1"/>
          </p:cNvSpPr>
          <p:nvPr>
            <p:ph type="title"/>
          </p:nvPr>
        </p:nvSpPr>
        <p:spPr>
          <a:xfrm>
            <a:off x="363415" y="440079"/>
            <a:ext cx="11495650" cy="779121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b="0">
                <a:solidFill>
                  <a:schemeClr val="lt1"/>
                </a:solidFill>
              </a:rPr>
              <a:t>ALGUNAS ACLARACIONES</a:t>
            </a:r>
            <a:endParaRPr/>
          </a:p>
        </p:txBody>
      </p:sp>
      <p:sp>
        <p:nvSpPr>
          <p:cNvPr id="682" name="Google Shape;682;p45"/>
          <p:cNvSpPr txBox="1"/>
          <p:nvPr/>
        </p:nvSpPr>
        <p:spPr>
          <a:xfrm>
            <a:off x="363415" y="1785257"/>
            <a:ext cx="11366696" cy="21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s-AR" sz="2800" b="0" cap="none" dirty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800" b="0" cap="none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Opciones de perfil: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cap="none" dirty="0">
              <a:solidFill>
                <a:srgbClr val="666699"/>
              </a:solidFill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AR" sz="2800" b="0" cap="none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Administradores de instituciones</a:t>
            </a:r>
            <a:r>
              <a:rPr lang="es-AR" sz="2800" b="0" i="1" cap="none" dirty="0">
                <a:solidFill>
                  <a:schemeClr val="accent6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s-AR" sz="28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sym typeface="Arial"/>
              </a:rPr>
              <a:t>pueden administrar datos de su institución y todas las unidades académicas </a:t>
            </a:r>
            <a:endParaRPr sz="2800" i="1" dirty="0">
              <a:solidFill>
                <a:schemeClr val="accent6">
                  <a:lumMod val="7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1" i="1" cap="none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AR" sz="2800" b="0" cap="none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Administradores de Unidades Académicas: </a:t>
            </a:r>
            <a:r>
              <a:rPr lang="es-AR" sz="28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sym typeface="Arial"/>
              </a:rPr>
              <a:t>pueden administrar datos de su unidad académica y todas sus carreras </a:t>
            </a:r>
            <a:endParaRPr sz="2800" i="1" dirty="0">
              <a:solidFill>
                <a:schemeClr val="accent6">
                  <a:lumMod val="75000"/>
                </a:schemeClr>
              </a:solidFill>
              <a:latin typeface="+mj-lt"/>
              <a:ea typeface="Calibri" panose="020F0502020204030204" pitchFamily="34" charset="0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cap="none" dirty="0">
              <a:solidFill>
                <a:srgbClr val="666699"/>
              </a:solidFill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AR" sz="2800" b="0" cap="none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Administradores de carreras: </a:t>
            </a:r>
            <a:r>
              <a:rPr lang="es-AR" sz="28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sym typeface="Arial"/>
              </a:rPr>
              <a:t>pueden administrar datos de sus carreras </a:t>
            </a:r>
            <a:endParaRPr sz="2800" i="1" dirty="0">
              <a:solidFill>
                <a:schemeClr val="accent6">
                  <a:lumMod val="75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45"/>
          <p:cNvSpPr txBox="1"/>
          <p:nvPr/>
        </p:nvSpPr>
        <p:spPr>
          <a:xfrm>
            <a:off x="363415" y="7001691"/>
            <a:ext cx="11366696" cy="19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marR="0" lvl="3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45"/>
          <p:cNvSpPr txBox="1"/>
          <p:nvPr/>
        </p:nvSpPr>
        <p:spPr>
          <a:xfrm>
            <a:off x="350352" y="244136"/>
            <a:ext cx="11495650" cy="779121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b="0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ADMINISTRADORES</a:t>
            </a:r>
            <a:endParaRPr sz="4800" b="0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2"/>
          <p:cNvSpPr txBox="1">
            <a:spLocks noGrp="1"/>
          </p:cNvSpPr>
          <p:nvPr>
            <p:ph type="title"/>
          </p:nvPr>
        </p:nvSpPr>
        <p:spPr>
          <a:xfrm>
            <a:off x="363415" y="440080"/>
            <a:ext cx="11507160" cy="573712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ts val="4800"/>
            </a:pPr>
            <a:r>
              <a:rPr lang="es-MX" sz="2800" b="0" dirty="0">
                <a:solidFill>
                  <a:schemeClr val="lt1"/>
                </a:solidFill>
              </a:rPr>
              <a:t>CREACION DE ADMINISTRADORES, USUARIOS Y PERMISOS</a:t>
            </a:r>
            <a:endParaRPr sz="2800" dirty="0"/>
          </a:p>
        </p:txBody>
      </p:sp>
      <p:sp>
        <p:nvSpPr>
          <p:cNvPr id="651" name="Google Shape;651;p42"/>
          <p:cNvSpPr txBox="1"/>
          <p:nvPr/>
        </p:nvSpPr>
        <p:spPr>
          <a:xfrm>
            <a:off x="0" y="1664821"/>
            <a:ext cx="11870575" cy="77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cap="none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cap="none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cap="none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70" y="1289276"/>
            <a:ext cx="5895975" cy="53872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282" y="1888671"/>
            <a:ext cx="5238750" cy="990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820" y="3047999"/>
            <a:ext cx="530746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4"/>
          <p:cNvSpPr txBox="1">
            <a:spLocks noGrp="1"/>
          </p:cNvSpPr>
          <p:nvPr>
            <p:ph type="title"/>
          </p:nvPr>
        </p:nvSpPr>
        <p:spPr>
          <a:xfrm>
            <a:off x="363415" y="440079"/>
            <a:ext cx="11495650" cy="779121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b="0">
                <a:solidFill>
                  <a:schemeClr val="lt1"/>
                </a:solidFill>
              </a:rPr>
              <a:t>ALGUNAS ACLARACIONES</a:t>
            </a:r>
            <a:endParaRPr/>
          </a:p>
        </p:txBody>
      </p:sp>
      <p:sp>
        <p:nvSpPr>
          <p:cNvPr id="672" name="Google Shape;672;p44"/>
          <p:cNvSpPr txBox="1"/>
          <p:nvPr/>
        </p:nvSpPr>
        <p:spPr>
          <a:xfrm>
            <a:off x="363415" y="1862166"/>
            <a:ext cx="5732584" cy="536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2800" b="0" cap="none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2800" b="0" cap="none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Administrar la Estructura de la Unidad Académica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Crear Usuarios y gestionar grupos personalizados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2800" b="0" cap="none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Formalizar carreras que se presentarán a acreditación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Completar solicitudes de acreditación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Presentar ante CONEAU Global solicitudes de acreditación</a:t>
            </a:r>
            <a:endParaRPr dirty="0"/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44"/>
          <p:cNvSpPr txBox="1"/>
          <p:nvPr/>
        </p:nvSpPr>
        <p:spPr>
          <a:xfrm>
            <a:off x="363415" y="7001691"/>
            <a:ext cx="11366696" cy="19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marR="0" lvl="3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44"/>
          <p:cNvSpPr txBox="1"/>
          <p:nvPr/>
        </p:nvSpPr>
        <p:spPr>
          <a:xfrm>
            <a:off x="350352" y="244136"/>
            <a:ext cx="11495650" cy="919647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ADMINISTRADOR DE UNIDAD ACADEMICA</a:t>
            </a:r>
            <a:endParaRPr sz="4800" b="0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72;p44">
            <a:extLst>
              <a:ext uri="{FF2B5EF4-FFF2-40B4-BE49-F238E27FC236}">
                <a16:creationId xmlns:a16="http://schemas.microsoft.com/office/drawing/2014/main" id="{6116126A-8E4A-401D-A049-E68CA4F04D97}"/>
              </a:ext>
            </a:extLst>
          </p:cNvPr>
          <p:cNvSpPr txBox="1"/>
          <p:nvPr/>
        </p:nvSpPr>
        <p:spPr>
          <a:xfrm>
            <a:off x="6459416" y="1219200"/>
            <a:ext cx="5732584" cy="529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2700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s-AR" sz="3200" dirty="0">
                <a:solidFill>
                  <a:srgbClr val="666699"/>
                </a:solidFill>
                <a:latin typeface="Ink Free" panose="03080402000500000000" pitchFamily="66" charset="0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1000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1000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1000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</a:pPr>
            <a:r>
              <a:rPr lang="es-AR" sz="3200" dirty="0">
                <a:solidFill>
                  <a:srgbClr val="666699"/>
                </a:solidFill>
                <a:ea typeface="Calibri" panose="020F0502020204030204" pitchFamily="34" charset="0"/>
                <a:sym typeface="Calibri"/>
              </a:rPr>
              <a:t> 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3200" dirty="0">
                <a:solidFill>
                  <a:srgbClr val="666699"/>
                </a:solidFill>
                <a:ea typeface="Calibri" panose="020F0502020204030204" pitchFamily="34" charset="0"/>
                <a:sym typeface="Calibri"/>
              </a:rPr>
              <a:t>Carreras de grado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3200" dirty="0">
                <a:solidFill>
                  <a:srgbClr val="666699"/>
                </a:solidFill>
                <a:ea typeface="Calibri" panose="020F0502020204030204" pitchFamily="34" charset="0"/>
                <a:sym typeface="Calibri"/>
              </a:rPr>
              <a:t> Carreras de posgrado</a:t>
            </a:r>
            <a:endParaRPr sz="3200" dirty="0">
              <a:solidFill>
                <a:srgbClr val="666699"/>
              </a:solidFill>
              <a:ea typeface="Calibri" panose="020F0502020204030204" pitchFamily="34" charset="0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3200" dirty="0">
                <a:solidFill>
                  <a:srgbClr val="666699"/>
                </a:solidFill>
                <a:ea typeface="Calibri" panose="020F0502020204030204" pitchFamily="34" charset="0"/>
                <a:sym typeface="Calibri"/>
              </a:rPr>
              <a:t> Ambas</a:t>
            </a:r>
            <a:endParaRPr sz="3200" dirty="0">
              <a:solidFill>
                <a:srgbClr val="666699"/>
              </a:solidFill>
              <a:ea typeface="Calibri" panose="020F0502020204030204" pitchFamily="34" charset="0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B2F4FB4C-305B-4973-B4BD-BB47ABD67702}"/>
              </a:ext>
            </a:extLst>
          </p:cNvPr>
          <p:cNvSpPr txBox="1">
            <a:spLocks/>
          </p:cNvSpPr>
          <p:nvPr/>
        </p:nvSpPr>
        <p:spPr>
          <a:xfrm>
            <a:off x="1193799" y="1538030"/>
            <a:ext cx="3776003" cy="537437"/>
          </a:xfrm>
          <a:prstGeom prst="rect">
            <a:avLst/>
          </a:prstGeom>
          <a:solidFill>
            <a:srgbClr val="FF9933">
              <a:alpha val="27059"/>
            </a:srgbClr>
          </a:solidFill>
          <a:ln>
            <a:solidFill>
              <a:srgbClr val="000000">
                <a:alpha val="16863"/>
              </a:srgb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AR" sz="3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¿Qué puede hacer?: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3200" cap="all" dirty="0">
              <a:solidFill>
                <a:schemeClr val="accent2">
                  <a:lumMod val="75000"/>
                </a:schemeClr>
              </a:solidFill>
              <a:latin typeface="Raleway variant0"/>
              <a:ea typeface="+mj-ea"/>
              <a:cs typeface="+mj-cs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2F4FB4C-305B-4973-B4BD-BB47ABD67702}"/>
              </a:ext>
            </a:extLst>
          </p:cNvPr>
          <p:cNvSpPr txBox="1">
            <a:spLocks/>
          </p:cNvSpPr>
          <p:nvPr/>
        </p:nvSpPr>
        <p:spPr>
          <a:xfrm flipH="1">
            <a:off x="7393671" y="1601845"/>
            <a:ext cx="4203241" cy="967184"/>
          </a:xfrm>
          <a:prstGeom prst="rect">
            <a:avLst/>
          </a:prstGeom>
          <a:solidFill>
            <a:srgbClr val="FF9933">
              <a:alpha val="27059"/>
            </a:srgbClr>
          </a:solidFill>
          <a:ln>
            <a:solidFill>
              <a:srgbClr val="000000">
                <a:alpha val="16863"/>
              </a:srgb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AR" sz="3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Nivel educativo a trabajar: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3200" cap="all" dirty="0">
              <a:solidFill>
                <a:schemeClr val="accent2">
                  <a:lumMod val="75000"/>
                </a:schemeClr>
              </a:solidFill>
              <a:latin typeface="Raleway variant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035" y="120742"/>
            <a:ext cx="9560515" cy="6542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4"/>
          <p:cNvSpPr txBox="1">
            <a:spLocks noGrp="1"/>
          </p:cNvSpPr>
          <p:nvPr>
            <p:ph type="title"/>
          </p:nvPr>
        </p:nvSpPr>
        <p:spPr>
          <a:xfrm>
            <a:off x="363415" y="440079"/>
            <a:ext cx="11495650" cy="779121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b="0">
                <a:solidFill>
                  <a:schemeClr val="lt1"/>
                </a:solidFill>
              </a:rPr>
              <a:t>ALGUNAS ACLARACIONES</a:t>
            </a:r>
            <a:endParaRPr/>
          </a:p>
        </p:txBody>
      </p:sp>
      <p:sp>
        <p:nvSpPr>
          <p:cNvPr id="672" name="Google Shape;672;p44"/>
          <p:cNvSpPr txBox="1"/>
          <p:nvPr/>
        </p:nvSpPr>
        <p:spPr>
          <a:xfrm>
            <a:off x="299380" y="2422303"/>
            <a:ext cx="5732584" cy="422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2800" b="0" cap="none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2800" b="0" cap="none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Administrar datos de sus carreras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endParaRPr lang="es-AR" sz="2800" b="0" cap="none" dirty="0">
              <a:solidFill>
                <a:srgbClr val="666699"/>
              </a:solidFill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2800" b="0" cap="none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Formalizar las carreras que se presentarán a acreditación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2800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Completar solicitudes de acreditación de sus carreras</a:t>
            </a: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44"/>
          <p:cNvSpPr txBox="1"/>
          <p:nvPr/>
        </p:nvSpPr>
        <p:spPr>
          <a:xfrm>
            <a:off x="363415" y="7001691"/>
            <a:ext cx="11366696" cy="19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marR="0" lvl="3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44"/>
          <p:cNvSpPr txBox="1"/>
          <p:nvPr/>
        </p:nvSpPr>
        <p:spPr>
          <a:xfrm>
            <a:off x="350352" y="244136"/>
            <a:ext cx="11495650" cy="919647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ADMINISTRADOR DE CARRERAS</a:t>
            </a:r>
            <a:endParaRPr sz="4800" b="0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72;p44">
            <a:extLst>
              <a:ext uri="{FF2B5EF4-FFF2-40B4-BE49-F238E27FC236}">
                <a16:creationId xmlns:a16="http://schemas.microsoft.com/office/drawing/2014/main" id="{6116126A-8E4A-401D-A049-E68CA4F04D97}"/>
              </a:ext>
            </a:extLst>
          </p:cNvPr>
          <p:cNvSpPr txBox="1"/>
          <p:nvPr/>
        </p:nvSpPr>
        <p:spPr>
          <a:xfrm>
            <a:off x="6400731" y="1151368"/>
            <a:ext cx="5732584" cy="534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2700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1000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1000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1000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1000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lang="es-AR" sz="1000" dirty="0">
              <a:solidFill>
                <a:srgbClr val="666699"/>
              </a:solidFill>
              <a:latin typeface="Ink Free" panose="03080402000500000000" pitchFamily="66" charset="0"/>
              <a:ea typeface="Calibri"/>
              <a:cs typeface="Calibri"/>
              <a:sym typeface="Calibri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</a:pPr>
            <a:endParaRPr lang="es-AR" sz="3200" dirty="0">
              <a:solidFill>
                <a:srgbClr val="666699"/>
              </a:solidFill>
              <a:ea typeface="Calibri" panose="020F0502020204030204" pitchFamily="34" charset="0"/>
              <a:sym typeface="Calibri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3200" dirty="0">
                <a:solidFill>
                  <a:srgbClr val="666699"/>
                </a:solidFill>
                <a:ea typeface="Calibri" panose="020F0502020204030204" pitchFamily="34" charset="0"/>
                <a:sym typeface="Calibri"/>
              </a:rPr>
              <a:t>Carreras de grado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endParaRPr lang="es-AR" sz="3200" dirty="0">
              <a:solidFill>
                <a:srgbClr val="666699"/>
              </a:solidFill>
              <a:ea typeface="Calibri" panose="020F0502020204030204" pitchFamily="34" charset="0"/>
              <a:sym typeface="Calibri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3200" dirty="0">
                <a:solidFill>
                  <a:srgbClr val="666699"/>
                </a:solidFill>
                <a:ea typeface="Calibri" panose="020F0502020204030204" pitchFamily="34" charset="0"/>
                <a:sym typeface="Calibri"/>
              </a:rPr>
              <a:t>Carreras de posgrado</a:t>
            </a:r>
            <a:endParaRPr sz="3200" dirty="0">
              <a:solidFill>
                <a:srgbClr val="666699"/>
              </a:solidFill>
              <a:ea typeface="Calibri" panose="020F0502020204030204" pitchFamily="34" charset="0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endParaRPr lang="es-AR" sz="3200" dirty="0">
              <a:solidFill>
                <a:srgbClr val="666699"/>
              </a:solidFill>
              <a:ea typeface="Calibri" panose="020F0502020204030204" pitchFamily="34" charset="0"/>
              <a:sym typeface="Calibri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Wingdings" panose="05000000000000000000" pitchFamily="2" charset="2"/>
              <a:buChar char="q"/>
            </a:pPr>
            <a:r>
              <a:rPr lang="es-AR" sz="3200" dirty="0">
                <a:solidFill>
                  <a:srgbClr val="666699"/>
                </a:solidFill>
                <a:ea typeface="Calibri" panose="020F0502020204030204" pitchFamily="34" charset="0"/>
                <a:sym typeface="Calibri"/>
              </a:rPr>
              <a:t>Ambas</a:t>
            </a:r>
            <a:endParaRPr sz="3200" dirty="0">
              <a:solidFill>
                <a:srgbClr val="666699"/>
              </a:solidFill>
              <a:ea typeface="Calibri" panose="020F0502020204030204" pitchFamily="34" charset="0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E7B74AEC-FA8F-433F-A15E-914890298C21}"/>
              </a:ext>
            </a:extLst>
          </p:cNvPr>
          <p:cNvSpPr txBox="1">
            <a:spLocks/>
          </p:cNvSpPr>
          <p:nvPr/>
        </p:nvSpPr>
        <p:spPr>
          <a:xfrm>
            <a:off x="1193799" y="1538030"/>
            <a:ext cx="3776003" cy="537437"/>
          </a:xfrm>
          <a:prstGeom prst="rect">
            <a:avLst/>
          </a:prstGeom>
          <a:solidFill>
            <a:srgbClr val="FF9933">
              <a:alpha val="27059"/>
            </a:srgbClr>
          </a:solidFill>
          <a:ln>
            <a:solidFill>
              <a:srgbClr val="000000">
                <a:alpha val="16863"/>
              </a:srgb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AR" sz="3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¿Qué puede hacer?: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3200" cap="all" dirty="0">
              <a:solidFill>
                <a:schemeClr val="accent2">
                  <a:lumMod val="75000"/>
                </a:schemeClr>
              </a:solidFill>
              <a:latin typeface="Raleway variant0"/>
              <a:ea typeface="+mj-ea"/>
              <a:cs typeface="+mj-cs"/>
            </a:endParaRP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E7B74AEC-FA8F-433F-A15E-914890298C21}"/>
              </a:ext>
            </a:extLst>
          </p:cNvPr>
          <p:cNvSpPr txBox="1">
            <a:spLocks/>
          </p:cNvSpPr>
          <p:nvPr/>
        </p:nvSpPr>
        <p:spPr>
          <a:xfrm>
            <a:off x="6860308" y="1570747"/>
            <a:ext cx="3776003" cy="983767"/>
          </a:xfrm>
          <a:prstGeom prst="rect">
            <a:avLst/>
          </a:prstGeom>
          <a:solidFill>
            <a:srgbClr val="FF9933">
              <a:alpha val="27059"/>
            </a:srgbClr>
          </a:solidFill>
          <a:ln>
            <a:solidFill>
              <a:srgbClr val="000000">
                <a:alpha val="16863"/>
              </a:srgb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s-AR" sz="3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Nivel Educativo  a trabajar:</a:t>
            </a:r>
            <a:endParaRPr lang="es-AR" sz="3200" cap="all" dirty="0">
              <a:solidFill>
                <a:schemeClr val="accent2">
                  <a:lumMod val="75000"/>
                </a:schemeClr>
              </a:solidFill>
              <a:latin typeface="Raleway variant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63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4"/>
          <p:cNvSpPr txBox="1">
            <a:spLocks noGrp="1"/>
          </p:cNvSpPr>
          <p:nvPr>
            <p:ph type="title"/>
          </p:nvPr>
        </p:nvSpPr>
        <p:spPr>
          <a:xfrm>
            <a:off x="363415" y="440079"/>
            <a:ext cx="11495650" cy="779121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b="0">
                <a:solidFill>
                  <a:schemeClr val="lt1"/>
                </a:solidFill>
              </a:rPr>
              <a:t>ALGUNAS ACLARACIONES</a:t>
            </a:r>
            <a:endParaRPr/>
          </a:p>
        </p:txBody>
      </p:sp>
      <p:sp>
        <p:nvSpPr>
          <p:cNvPr id="671" name="Google Shape;671;p44"/>
          <p:cNvSpPr txBox="1"/>
          <p:nvPr/>
        </p:nvSpPr>
        <p:spPr>
          <a:xfrm>
            <a:off x="175952" y="1570961"/>
            <a:ext cx="11870575" cy="5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44"/>
          <p:cNvSpPr txBox="1"/>
          <p:nvPr/>
        </p:nvSpPr>
        <p:spPr>
          <a:xfrm>
            <a:off x="363415" y="7001691"/>
            <a:ext cx="11366696" cy="19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marR="0" lvl="3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44"/>
          <p:cNvSpPr txBox="1"/>
          <p:nvPr/>
        </p:nvSpPr>
        <p:spPr>
          <a:xfrm>
            <a:off x="350352" y="244136"/>
            <a:ext cx="11495650" cy="1485273"/>
          </a:xfrm>
          <a:prstGeom prst="rect">
            <a:avLst/>
          </a:prstGeom>
          <a:solidFill>
            <a:srgbClr val="3B6AA3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AR" sz="4800" b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8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USUARIOS DE UNIDAD ACADEMICA Y CARRERAS</a:t>
            </a:r>
            <a:endParaRPr sz="4800" b="0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82;p45">
            <a:extLst>
              <a:ext uri="{FF2B5EF4-FFF2-40B4-BE49-F238E27FC236}">
                <a16:creationId xmlns:a16="http://schemas.microsoft.com/office/drawing/2014/main" id="{C46836F6-3FB2-4BCF-AEE3-A27C80312579}"/>
              </a:ext>
            </a:extLst>
          </p:cNvPr>
          <p:cNvSpPr txBox="1"/>
          <p:nvPr/>
        </p:nvSpPr>
        <p:spPr>
          <a:xfrm>
            <a:off x="337289" y="1729409"/>
            <a:ext cx="11366696" cy="495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s-AR" sz="2800" b="0" cap="none" dirty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800" b="0" cap="none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Opciones de perfil: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cap="none" dirty="0">
              <a:solidFill>
                <a:srgbClr val="666699"/>
              </a:solidFill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chemeClr val="accent1"/>
              </a:buClr>
              <a:buSzPts val="2800"/>
              <a:buFont typeface="Courier New"/>
              <a:buChar char="o"/>
            </a:pPr>
            <a:r>
              <a:rPr lang="es-AR" sz="2800" b="0" cap="none" dirty="0">
                <a:solidFill>
                  <a:srgbClr val="666699"/>
                </a:solidFill>
                <a:ea typeface="Calibri"/>
                <a:cs typeface="Calibri"/>
                <a:sym typeface="Calibri"/>
              </a:rPr>
              <a:t>Usuarios de Unidad Académica/ carreras</a:t>
            </a:r>
            <a:r>
              <a:rPr lang="es-AR" sz="2800" b="0" i="1" cap="none" dirty="0">
                <a:solidFill>
                  <a:schemeClr val="accent6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s-MX" sz="28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sym typeface="Arial"/>
              </a:rPr>
              <a:t>sólo podrán ver o modificar los datos a los que se les de acceso explícito.</a:t>
            </a: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1" i="1" cap="none" dirty="0">
              <a:solidFill>
                <a:schemeClr val="accent6"/>
              </a:solidFill>
              <a:ea typeface="Arial"/>
              <a:cs typeface="Arial"/>
              <a:sym typeface="Arial"/>
            </a:endParaRPr>
          </a:p>
          <a:p>
            <a:pPr lvl="0">
              <a:buClr>
                <a:schemeClr val="accent1"/>
              </a:buClr>
              <a:buSzPts val="2800"/>
            </a:pPr>
            <a:endParaRPr lang="es-MX" sz="2800" i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sym typeface="Arial"/>
            </a:endParaRPr>
          </a:p>
          <a:p>
            <a:pPr lvl="0" algn="just">
              <a:buClr>
                <a:schemeClr val="accent1"/>
              </a:buClr>
              <a:buSzPts val="2800"/>
            </a:pP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Arial"/>
              </a:rPr>
              <a:t>Los usuarios </a:t>
            </a:r>
            <a:r>
              <a:rPr lang="es-MX" sz="2800" b="1" dirty="0">
                <a:solidFill>
                  <a:srgbClr val="666699"/>
                </a:solidFill>
                <a:ea typeface="Calibri"/>
                <a:cs typeface="Calibri"/>
                <a:sym typeface="Arial"/>
              </a:rPr>
              <a:t>no </a:t>
            </a: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Arial"/>
              </a:rPr>
              <a:t>accederán a las opciones de administración y </a:t>
            </a:r>
            <a:r>
              <a:rPr lang="es-MX" sz="2800" b="1" dirty="0">
                <a:solidFill>
                  <a:srgbClr val="666699"/>
                </a:solidFill>
                <a:ea typeface="Calibri"/>
                <a:cs typeface="Calibri"/>
                <a:sym typeface="Arial"/>
              </a:rPr>
              <a:t>no poseen permisos por defecto</a:t>
            </a:r>
            <a:r>
              <a:rPr lang="es-MX" sz="2800" dirty="0">
                <a:solidFill>
                  <a:srgbClr val="666699"/>
                </a:solidFill>
                <a:ea typeface="Calibri"/>
                <a:cs typeface="Calibri"/>
                <a:sym typeface="Arial"/>
              </a:rPr>
              <a:t>. Estos deberán ser otorgados mediante la asignación de grupos personalizados</a:t>
            </a:r>
            <a:r>
              <a:rPr lang="es-MX" sz="2800" i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sym typeface="Arial"/>
              </a:rPr>
              <a:t>.</a:t>
            </a:r>
            <a:endParaRPr sz="2800" i="1" dirty="0">
              <a:solidFill>
                <a:schemeClr val="accent6">
                  <a:lumMod val="75000"/>
                </a:schemeClr>
              </a:solidFill>
              <a:latin typeface="+mj-lt"/>
              <a:ea typeface="Calibri" panose="020F0502020204030204" pitchFamily="34" charset="0"/>
              <a:sym typeface="Arial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urier New"/>
              <a:buNone/>
            </a:pPr>
            <a:endParaRPr sz="2800" b="0" cap="none" dirty="0">
              <a:solidFill>
                <a:srgbClr val="66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2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690254" y="1607127"/>
            <a:ext cx="8959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>
                <a:solidFill>
                  <a:srgbClr val="0070C0"/>
                </a:solidFill>
              </a:rPr>
              <a:t>Hasta el próximo encuentro</a:t>
            </a:r>
          </a:p>
          <a:p>
            <a:endParaRPr lang="es-AR" sz="4800" dirty="0">
              <a:solidFill>
                <a:srgbClr val="0070C0"/>
              </a:solidFill>
            </a:endParaRPr>
          </a:p>
          <a:p>
            <a:r>
              <a:rPr lang="es-AR" sz="4800" dirty="0">
                <a:solidFill>
                  <a:srgbClr val="0070C0"/>
                </a:solidFill>
              </a:rPr>
              <a:t>Gracias !!!</a:t>
            </a:r>
          </a:p>
        </p:txBody>
      </p:sp>
    </p:spTree>
    <p:extLst>
      <p:ext uri="{BB962C8B-B14F-4D97-AF65-F5344CB8AC3E}">
        <p14:creationId xmlns:p14="http://schemas.microsoft.com/office/powerpoint/2010/main" val="365326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F6AA9812-9D0D-450B-B7E3-131968E6C73B}"/>
              </a:ext>
            </a:extLst>
          </p:cNvPr>
          <p:cNvSpPr txBox="1">
            <a:spLocks/>
          </p:cNvSpPr>
          <p:nvPr/>
        </p:nvSpPr>
        <p:spPr>
          <a:xfrm>
            <a:off x="492369" y="1954572"/>
            <a:ext cx="11366696" cy="1311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AR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La Comisión Nacional de Evaluación y Acreditación Universitaria (CONEAU) a través de convocatorias públicas</a:t>
            </a:r>
          </a:p>
        </p:txBody>
      </p:sp>
      <p:sp>
        <p:nvSpPr>
          <p:cNvPr id="5" name="Marcador de texto 9">
            <a:extLst>
              <a:ext uri="{FF2B5EF4-FFF2-40B4-BE49-F238E27FC236}">
                <a16:creationId xmlns:a16="http://schemas.microsoft.com/office/drawing/2014/main" id="{DCA7B051-B4A5-4E14-9F0D-7C15C9CACB42}"/>
              </a:ext>
            </a:extLst>
          </p:cNvPr>
          <p:cNvSpPr txBox="1">
            <a:spLocks/>
          </p:cNvSpPr>
          <p:nvPr/>
        </p:nvSpPr>
        <p:spPr>
          <a:xfrm>
            <a:off x="458503" y="4643926"/>
            <a:ext cx="11366696" cy="1733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Y todas las carreras de posgrado </a:t>
            </a:r>
            <a:br>
              <a:rPr lang="es-MX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</a:br>
            <a:r>
              <a:rPr lang="es-MX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Especializaciones, Maestrías y Doctorados </a:t>
            </a:r>
            <a:br>
              <a:rPr lang="es-MX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</a:br>
            <a:r>
              <a:rPr lang="es-MX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(Art 46º LES – Funciones CONEAU)</a:t>
            </a:r>
            <a:endParaRPr lang="es-AR" sz="3200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EBE9957D-D61C-4AC0-9357-695BAFC3320A}"/>
              </a:ext>
            </a:extLst>
          </p:cNvPr>
          <p:cNvSpPr txBox="1">
            <a:spLocks/>
          </p:cNvSpPr>
          <p:nvPr/>
        </p:nvSpPr>
        <p:spPr>
          <a:xfrm>
            <a:off x="363415" y="440080"/>
            <a:ext cx="11495650" cy="863788"/>
          </a:xfrm>
          <a:prstGeom prst="rect">
            <a:avLst/>
          </a:prstGeom>
          <a:solidFill>
            <a:srgbClr val="3B6AA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600" b="0" dirty="0">
                <a:solidFill>
                  <a:schemeClr val="bg1"/>
                </a:solidFill>
              </a:rPr>
              <a:t>¿Quién acredita carreras en argentina?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51718E8-9836-41F9-A106-FA1FC59912F6}"/>
              </a:ext>
            </a:extLst>
          </p:cNvPr>
          <p:cNvSpPr txBox="1">
            <a:spLocks/>
          </p:cNvSpPr>
          <p:nvPr/>
        </p:nvSpPr>
        <p:spPr>
          <a:xfrm>
            <a:off x="427892" y="3248461"/>
            <a:ext cx="11366696" cy="1172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3200" dirty="0">
                <a:solidFill>
                  <a:srgbClr val="666699"/>
                </a:solidFill>
                <a:latin typeface="Ink Free" panose="03080402000500000000" pitchFamily="66" charset="0"/>
              </a:rPr>
              <a:t>Las mismas alcanzan las titulaciones incluidas en el</a:t>
            </a:r>
            <a:br>
              <a:rPr lang="es-MX" sz="3200" dirty="0">
                <a:solidFill>
                  <a:srgbClr val="666699"/>
                </a:solidFill>
                <a:latin typeface="Ink Free" panose="03080402000500000000" pitchFamily="66" charset="0"/>
              </a:rPr>
            </a:br>
            <a:r>
              <a:rPr lang="es-MX" sz="3200" dirty="0">
                <a:solidFill>
                  <a:srgbClr val="666699"/>
                </a:solidFill>
                <a:latin typeface="Ink Free" panose="03080402000500000000" pitchFamily="66" charset="0"/>
              </a:rPr>
              <a:t> artículo 43 de la Ley 24.521</a:t>
            </a:r>
          </a:p>
        </p:txBody>
      </p:sp>
    </p:spTree>
    <p:extLst>
      <p:ext uri="{BB962C8B-B14F-4D97-AF65-F5344CB8AC3E}">
        <p14:creationId xmlns:p14="http://schemas.microsoft.com/office/powerpoint/2010/main" val="22117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440080"/>
            <a:ext cx="11495650" cy="812988"/>
          </a:xfrm>
          <a:solidFill>
            <a:srgbClr val="3B6AA3"/>
          </a:solidFill>
        </p:spPr>
        <p:txBody>
          <a:bodyPr rtlCol="0"/>
          <a:lstStyle/>
          <a:p>
            <a:r>
              <a:rPr lang="es-ES" sz="4800" b="0" dirty="0">
                <a:solidFill>
                  <a:schemeClr val="bg1"/>
                </a:solidFill>
              </a:rPr>
              <a:t>Ley de Educación Superior Nº 24.521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4" y="1432350"/>
            <a:ext cx="11495649" cy="5622728"/>
          </a:xfrm>
        </p:spPr>
        <p:txBody>
          <a:bodyPr rtlCol="0"/>
          <a:lstStyle/>
          <a:p>
            <a:pPr algn="l"/>
            <a:r>
              <a:rPr lang="es-MX" sz="2200" b="1" dirty="0"/>
              <a:t>ARTICULO 43.</a:t>
            </a:r>
            <a:r>
              <a:rPr lang="es-MX" sz="2200" dirty="0"/>
              <a:t> — Cuando se trate de títulos correspondientes a profesiones reguladas por el Estado, </a:t>
            </a:r>
            <a:r>
              <a:rPr lang="es-MX" sz="2200" b="1" dirty="0"/>
              <a:t>cuyo ejercicio pudiera </a:t>
            </a:r>
            <a:r>
              <a:rPr lang="es-MX" sz="2200" b="1" dirty="0">
                <a:solidFill>
                  <a:schemeClr val="accent6">
                    <a:lumMod val="75000"/>
                  </a:schemeClr>
                </a:solidFill>
              </a:rPr>
              <a:t>comprometer el interés publico </a:t>
            </a:r>
            <a:r>
              <a:rPr lang="es-MX" sz="2200" b="1" dirty="0"/>
              <a:t>poniendo en riesgo de modo directo la salud, la seguridad, los derechos, los bienes o la formación de los habitantes</a:t>
            </a:r>
            <a:r>
              <a:rPr lang="es-MX" sz="2200" dirty="0"/>
              <a:t>, se requerirá que se respeten, además de la carga horaria a la que hace referencia el artículo anterior, los siguientes requisitos:</a:t>
            </a:r>
          </a:p>
          <a:p>
            <a:pPr algn="l"/>
            <a:r>
              <a:rPr lang="es-MX" sz="2200" dirty="0"/>
              <a:t>a) Los planes de estudio deberán tener en cuenta los </a:t>
            </a:r>
            <a:r>
              <a:rPr lang="es-MX" sz="2200" b="1" dirty="0"/>
              <a:t>contenidos curriculares básicos y los criterios sobre intensidad de la formación practica</a:t>
            </a:r>
            <a:r>
              <a:rPr lang="es-MX" sz="2200" dirty="0"/>
              <a:t> que establezca el Ministerio de Cultura y Educación, en acuerdo con el Consejo de Universidades:</a:t>
            </a:r>
          </a:p>
          <a:p>
            <a:pPr algn="l"/>
            <a:r>
              <a:rPr lang="es-MX" sz="2200" dirty="0"/>
              <a:t>b) Las carreras respectivas </a:t>
            </a:r>
            <a:r>
              <a:rPr lang="es-MX" sz="2200" b="1" dirty="0"/>
              <a:t>deberán ser acreditadas periódicamente </a:t>
            </a:r>
            <a:r>
              <a:rPr lang="es-MX" sz="2200" dirty="0"/>
              <a:t>por la Comisión Nacional de Evaluación y Acreditación Universitaria o por entidades privadas constituidas con ese fin debidamente reconocidas.</a:t>
            </a:r>
          </a:p>
          <a:p>
            <a:pPr algn="l"/>
            <a:r>
              <a:rPr lang="es-MX" sz="2200" dirty="0"/>
              <a:t>El </a:t>
            </a:r>
            <a:r>
              <a:rPr lang="es-MX" sz="2200" b="1" dirty="0"/>
              <a:t>Ministerio de Cultura y Educación </a:t>
            </a:r>
            <a:r>
              <a:rPr lang="es-MX" sz="2200" dirty="0"/>
              <a:t>determinara con criterio restrictivo, en acuerdo con el Consejo de Universidades</a:t>
            </a:r>
            <a:r>
              <a:rPr lang="es-MX" sz="2200" b="1" dirty="0"/>
              <a:t>, la nomina de tales títulos</a:t>
            </a:r>
            <a:r>
              <a:rPr lang="es-MX" sz="2200" dirty="0"/>
              <a:t>, así como las actividades profesionales reservadas exclusivamente para ellos.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s-AR" sz="3200" cap="all" dirty="0">
              <a:solidFill>
                <a:srgbClr val="3B6AA3"/>
              </a:solidFill>
              <a:latin typeface="Titillium_Web variant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60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440079"/>
            <a:ext cx="11495650" cy="1406306"/>
          </a:xfrm>
          <a:solidFill>
            <a:srgbClr val="3B6AA3"/>
          </a:solidFill>
        </p:spPr>
        <p:txBody>
          <a:bodyPr rtlCol="0"/>
          <a:lstStyle/>
          <a:p>
            <a:r>
              <a:rPr lang="es-ES" sz="4800" b="0" dirty="0">
                <a:solidFill>
                  <a:schemeClr val="bg1"/>
                </a:solidFill>
                <a:latin typeface="Bahnschrift" panose="020B0502040204020203" pitchFamily="34" charset="0"/>
              </a:rPr>
              <a:t> ¿</a:t>
            </a:r>
            <a:r>
              <a:rPr lang="es-ES" sz="4800" b="0" dirty="0">
                <a:solidFill>
                  <a:schemeClr val="bg1"/>
                </a:solidFill>
              </a:rPr>
              <a:t>Y por qué es importante </a:t>
            </a:r>
            <a:br>
              <a:rPr lang="es-ES" sz="4800" b="0" dirty="0">
                <a:solidFill>
                  <a:schemeClr val="bg1"/>
                </a:solidFill>
              </a:rPr>
            </a:br>
            <a:r>
              <a:rPr lang="es-ES" sz="4800" b="0" dirty="0">
                <a:solidFill>
                  <a:schemeClr val="bg1"/>
                </a:solidFill>
              </a:rPr>
              <a:t>la acreditación?</a:t>
            </a:r>
          </a:p>
        </p:txBody>
      </p:sp>
      <p:sp>
        <p:nvSpPr>
          <p:cNvPr id="3" name="Marcador de texto 9">
            <a:extLst>
              <a:ext uri="{FF2B5EF4-FFF2-40B4-BE49-F238E27FC236}">
                <a16:creationId xmlns:a16="http://schemas.microsoft.com/office/drawing/2014/main" id="{BC6CE3F7-D8FE-435E-9A64-22E54F81E1BA}"/>
              </a:ext>
            </a:extLst>
          </p:cNvPr>
          <p:cNvSpPr txBox="1">
            <a:spLocks/>
          </p:cNvSpPr>
          <p:nvPr/>
        </p:nvSpPr>
        <p:spPr>
          <a:xfrm>
            <a:off x="492369" y="2362893"/>
            <a:ext cx="11366696" cy="4055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Es la forma en que el Estado asegura a los ciudadanos </a:t>
            </a:r>
            <a:br>
              <a:rPr lang="es-MX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</a:br>
            <a:r>
              <a:rPr lang="es-MX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que tendrán a disposición profesionales </a:t>
            </a:r>
            <a:br>
              <a:rPr lang="es-MX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</a:br>
            <a:r>
              <a:rPr lang="es-MX" sz="32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con los saberes y competencias requeridos</a:t>
            </a:r>
          </a:p>
          <a:p>
            <a:pPr>
              <a:spcBef>
                <a:spcPct val="0"/>
              </a:spcBef>
            </a:pPr>
            <a:endParaRPr lang="es-MX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s-MX" sz="3200" dirty="0">
                <a:solidFill>
                  <a:srgbClr val="666699"/>
                </a:solidFill>
              </a:rPr>
              <a:t>Además la Acreditación constituye una condición necesaria </a:t>
            </a:r>
            <a:br>
              <a:rPr lang="es-MX" sz="3200" dirty="0">
                <a:solidFill>
                  <a:srgbClr val="666699"/>
                </a:solidFill>
              </a:rPr>
            </a:br>
            <a:r>
              <a:rPr lang="es-MX" sz="3200" dirty="0">
                <a:solidFill>
                  <a:srgbClr val="666699"/>
                </a:solidFill>
              </a:rPr>
              <a:t>para el reconocimiento oficial y </a:t>
            </a:r>
            <a:br>
              <a:rPr lang="es-MX" sz="3200" dirty="0">
                <a:solidFill>
                  <a:srgbClr val="666699"/>
                </a:solidFill>
              </a:rPr>
            </a:br>
            <a:r>
              <a:rPr lang="es-MX" sz="3200" dirty="0">
                <a:solidFill>
                  <a:srgbClr val="666699"/>
                </a:solidFill>
              </a:rPr>
              <a:t>consecuente validez nacional del título</a:t>
            </a:r>
            <a:endParaRPr lang="es-AR" sz="3200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9">
            <a:extLst>
              <a:ext uri="{FF2B5EF4-FFF2-40B4-BE49-F238E27FC236}">
                <a16:creationId xmlns:a16="http://schemas.microsoft.com/office/drawing/2014/main" id="{BC6CE3F7-D8FE-435E-9A64-22E54F81E1BA}"/>
              </a:ext>
            </a:extLst>
          </p:cNvPr>
          <p:cNvSpPr txBox="1">
            <a:spLocks/>
          </p:cNvSpPr>
          <p:nvPr/>
        </p:nvSpPr>
        <p:spPr>
          <a:xfrm>
            <a:off x="3876704" y="2067238"/>
            <a:ext cx="4490642" cy="136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La carrera realiza una </a:t>
            </a:r>
            <a:r>
              <a:rPr lang="es-MX" sz="2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autoevaluación</a:t>
            </a: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 y propone planes de mejora (si fueran necesarios)</a:t>
            </a:r>
          </a:p>
          <a:p>
            <a:pPr>
              <a:spcBef>
                <a:spcPct val="0"/>
              </a:spcBef>
            </a:pPr>
            <a:endParaRPr lang="es-MX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FFD8AA79-3E1C-48B9-8B3F-7DE24B2C79BB}"/>
              </a:ext>
            </a:extLst>
          </p:cNvPr>
          <p:cNvSpPr txBox="1">
            <a:spLocks/>
          </p:cNvSpPr>
          <p:nvPr/>
        </p:nvSpPr>
        <p:spPr>
          <a:xfrm>
            <a:off x="363415" y="440079"/>
            <a:ext cx="11495650" cy="1406306"/>
          </a:xfrm>
          <a:prstGeom prst="rect">
            <a:avLst/>
          </a:prstGeom>
          <a:solidFill>
            <a:srgbClr val="3B6AA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s-ES" sz="4800" b="0" dirty="0">
                <a:solidFill>
                  <a:schemeClr val="bg1"/>
                </a:solidFill>
              </a:rPr>
              <a:t>en que </a:t>
            </a:r>
            <a:r>
              <a:rPr lang="es-ES" sz="4800" b="0" dirty="0" err="1">
                <a:solidFill>
                  <a:schemeClr val="bg1"/>
                </a:solidFill>
              </a:rPr>
              <a:t>consiSte</a:t>
            </a:r>
            <a:r>
              <a:rPr lang="es-ES" sz="4800" b="0" dirty="0">
                <a:solidFill>
                  <a:schemeClr val="bg1"/>
                </a:solidFill>
              </a:rPr>
              <a:t> el proceso de </a:t>
            </a:r>
            <a:r>
              <a:rPr lang="es-ES" sz="4800" b="0" dirty="0" err="1">
                <a:solidFill>
                  <a:schemeClr val="bg1"/>
                </a:solidFill>
              </a:rPr>
              <a:t>acreditacion</a:t>
            </a:r>
            <a:r>
              <a:rPr lang="es-ES" sz="4800" b="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8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9">
            <a:extLst>
              <a:ext uri="{FF2B5EF4-FFF2-40B4-BE49-F238E27FC236}">
                <a16:creationId xmlns:a16="http://schemas.microsoft.com/office/drawing/2014/main" id="{BC6CE3F7-D8FE-435E-9A64-22E54F81E1BA}"/>
              </a:ext>
            </a:extLst>
          </p:cNvPr>
          <p:cNvSpPr txBox="1">
            <a:spLocks/>
          </p:cNvSpPr>
          <p:nvPr/>
        </p:nvSpPr>
        <p:spPr>
          <a:xfrm>
            <a:off x="3876704" y="2067238"/>
            <a:ext cx="4490642" cy="136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La carrera realiza una </a:t>
            </a:r>
            <a:r>
              <a:rPr lang="es-MX" sz="2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autoevaluación</a:t>
            </a: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 y propone planes de mejora (si fueran necesarios)</a:t>
            </a:r>
          </a:p>
          <a:p>
            <a:pPr>
              <a:spcBef>
                <a:spcPct val="0"/>
              </a:spcBef>
            </a:pPr>
            <a:endParaRPr lang="es-MX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D3E29EB9-66BF-432D-B147-4F1832639272}"/>
              </a:ext>
            </a:extLst>
          </p:cNvPr>
          <p:cNvSpPr txBox="1">
            <a:spLocks/>
          </p:cNvSpPr>
          <p:nvPr/>
        </p:nvSpPr>
        <p:spPr>
          <a:xfrm>
            <a:off x="8584145" y="3452351"/>
            <a:ext cx="3165231" cy="180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LA CONEAU organiza una </a:t>
            </a:r>
            <a:r>
              <a:rPr lang="es-MX" sz="2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visita </a:t>
            </a: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a la institución con académicos y un técnico del área</a:t>
            </a:r>
          </a:p>
          <a:p>
            <a:pPr>
              <a:spcBef>
                <a:spcPct val="0"/>
              </a:spcBef>
            </a:pPr>
            <a:endParaRPr lang="es-MX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</p:txBody>
      </p:sp>
      <p:pic>
        <p:nvPicPr>
          <p:cNvPr id="7" name="Gráfico 6" descr="Flecha lineal: curva en sentido de las agujas del reloj">
            <a:extLst>
              <a:ext uri="{FF2B5EF4-FFF2-40B4-BE49-F238E27FC236}">
                <a16:creationId xmlns:a16="http://schemas.microsoft.com/office/drawing/2014/main" id="{01485F43-6865-4563-BBB1-3EA6C5911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041519">
            <a:off x="8734060" y="2333426"/>
            <a:ext cx="829386" cy="829386"/>
          </a:xfrm>
          <a:prstGeom prst="rect">
            <a:avLst/>
          </a:prstGeom>
        </p:spPr>
      </p:pic>
      <p:sp>
        <p:nvSpPr>
          <p:cNvPr id="10" name="Título 8">
            <a:extLst>
              <a:ext uri="{FF2B5EF4-FFF2-40B4-BE49-F238E27FC236}">
                <a16:creationId xmlns:a16="http://schemas.microsoft.com/office/drawing/2014/main" id="{66C6C5F3-F3A5-47D6-9A04-22CE108B24EA}"/>
              </a:ext>
            </a:extLst>
          </p:cNvPr>
          <p:cNvSpPr txBox="1">
            <a:spLocks/>
          </p:cNvSpPr>
          <p:nvPr/>
        </p:nvSpPr>
        <p:spPr>
          <a:xfrm>
            <a:off x="363415" y="440079"/>
            <a:ext cx="11495650" cy="1406306"/>
          </a:xfrm>
          <a:prstGeom prst="rect">
            <a:avLst/>
          </a:prstGeom>
          <a:solidFill>
            <a:srgbClr val="3B6AA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0" dirty="0">
                <a:solidFill>
                  <a:schemeClr val="bg1"/>
                </a:solidFill>
                <a:latin typeface="Bahnschrift" panose="020B0502040204020203" pitchFamily="34" charset="0"/>
              </a:rPr>
              <a:t> ¿</a:t>
            </a:r>
            <a:r>
              <a:rPr lang="es-ES" sz="4800" b="0" dirty="0">
                <a:solidFill>
                  <a:schemeClr val="bg1"/>
                </a:solidFill>
              </a:rPr>
              <a:t>en que consiste el proceso de acreditación?</a:t>
            </a:r>
          </a:p>
        </p:txBody>
      </p:sp>
    </p:spTree>
    <p:extLst>
      <p:ext uri="{BB962C8B-B14F-4D97-AF65-F5344CB8AC3E}">
        <p14:creationId xmlns:p14="http://schemas.microsoft.com/office/powerpoint/2010/main" val="24183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9">
            <a:extLst>
              <a:ext uri="{FF2B5EF4-FFF2-40B4-BE49-F238E27FC236}">
                <a16:creationId xmlns:a16="http://schemas.microsoft.com/office/drawing/2014/main" id="{BC6CE3F7-D8FE-435E-9A64-22E54F81E1BA}"/>
              </a:ext>
            </a:extLst>
          </p:cNvPr>
          <p:cNvSpPr txBox="1">
            <a:spLocks/>
          </p:cNvSpPr>
          <p:nvPr/>
        </p:nvSpPr>
        <p:spPr>
          <a:xfrm>
            <a:off x="3876704" y="2067238"/>
            <a:ext cx="4490642" cy="136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La carrera realiza una </a:t>
            </a:r>
            <a:r>
              <a:rPr lang="es-MX" sz="2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autoevaluación</a:t>
            </a: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 y propone planes de mejora (si fueran necesarios)</a:t>
            </a:r>
          </a:p>
          <a:p>
            <a:pPr>
              <a:spcBef>
                <a:spcPct val="0"/>
              </a:spcBef>
            </a:pPr>
            <a:endParaRPr lang="es-MX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id="{D3E29EB9-66BF-432D-B147-4F1832639272}"/>
              </a:ext>
            </a:extLst>
          </p:cNvPr>
          <p:cNvSpPr txBox="1">
            <a:spLocks/>
          </p:cNvSpPr>
          <p:nvPr/>
        </p:nvSpPr>
        <p:spPr>
          <a:xfrm>
            <a:off x="8584145" y="3452351"/>
            <a:ext cx="3165231" cy="180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LA CONEAU organiza una </a:t>
            </a:r>
            <a:r>
              <a:rPr lang="es-MX" sz="2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visita</a:t>
            </a: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 a la institución con académicos y un técnico del área</a:t>
            </a:r>
          </a:p>
          <a:p>
            <a:pPr>
              <a:spcBef>
                <a:spcPct val="0"/>
              </a:spcBef>
            </a:pPr>
            <a:endParaRPr lang="es-MX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</p:txBody>
      </p:sp>
      <p:sp>
        <p:nvSpPr>
          <p:cNvPr id="5" name="Marcador de texto 9">
            <a:extLst>
              <a:ext uri="{FF2B5EF4-FFF2-40B4-BE49-F238E27FC236}">
                <a16:creationId xmlns:a16="http://schemas.microsoft.com/office/drawing/2014/main" id="{1D34AC3E-628C-4395-95E8-02CF7BC044EB}"/>
              </a:ext>
            </a:extLst>
          </p:cNvPr>
          <p:cNvSpPr txBox="1">
            <a:spLocks/>
          </p:cNvSpPr>
          <p:nvPr/>
        </p:nvSpPr>
        <p:spPr>
          <a:xfrm>
            <a:off x="3876704" y="4705565"/>
            <a:ext cx="4490643" cy="180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Los pares evaluadores elaboran un </a:t>
            </a:r>
            <a:r>
              <a:rPr lang="es-MX" sz="2200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informe</a:t>
            </a:r>
            <a:r>
              <a:rPr lang="es-MX" sz="2200" dirty="0">
                <a:solidFill>
                  <a:srgbClr val="654983"/>
                </a:solidFill>
                <a:latin typeface="Ink Free" panose="03080402000500000000" pitchFamily="66" charset="0"/>
              </a:rPr>
              <a:t> que es puesto la vista de la Institución y presente la información y las observaciones que correspondan </a:t>
            </a:r>
          </a:p>
          <a:p>
            <a:pPr>
              <a:spcBef>
                <a:spcPct val="0"/>
              </a:spcBef>
            </a:pPr>
            <a:endParaRPr lang="es-MX" sz="3200" dirty="0">
              <a:solidFill>
                <a:srgbClr val="FF6600"/>
              </a:solidFill>
              <a:latin typeface="Raleway variant0"/>
              <a:ea typeface="Calibri" panose="020F0502020204030204" pitchFamily="34" charset="0"/>
            </a:endParaRPr>
          </a:p>
        </p:txBody>
      </p:sp>
      <p:pic>
        <p:nvPicPr>
          <p:cNvPr id="10" name="Gráfico 9" descr="Flecha lineal: curva en sentido de las agujas del reloj">
            <a:extLst>
              <a:ext uri="{FF2B5EF4-FFF2-40B4-BE49-F238E27FC236}">
                <a16:creationId xmlns:a16="http://schemas.microsoft.com/office/drawing/2014/main" id="{98DC8C0F-F3CC-4F69-A767-DADA070B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84143">
            <a:off x="9379177" y="5154325"/>
            <a:ext cx="829386" cy="829386"/>
          </a:xfrm>
          <a:prstGeom prst="rect">
            <a:avLst/>
          </a:prstGeom>
        </p:spPr>
      </p:pic>
      <p:sp>
        <p:nvSpPr>
          <p:cNvPr id="11" name="Título 8">
            <a:extLst>
              <a:ext uri="{FF2B5EF4-FFF2-40B4-BE49-F238E27FC236}">
                <a16:creationId xmlns:a16="http://schemas.microsoft.com/office/drawing/2014/main" id="{4BD23064-4562-4969-ADD8-0B523BE50BCF}"/>
              </a:ext>
            </a:extLst>
          </p:cNvPr>
          <p:cNvSpPr txBox="1">
            <a:spLocks/>
          </p:cNvSpPr>
          <p:nvPr/>
        </p:nvSpPr>
        <p:spPr>
          <a:xfrm>
            <a:off x="363415" y="440079"/>
            <a:ext cx="11495650" cy="1406306"/>
          </a:xfrm>
          <a:prstGeom prst="rect">
            <a:avLst/>
          </a:prstGeom>
          <a:solidFill>
            <a:srgbClr val="3B6AA3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0" dirty="0">
                <a:solidFill>
                  <a:schemeClr val="bg1"/>
                </a:solidFill>
                <a:latin typeface="Bahnschrift" panose="020B0502040204020203" pitchFamily="34" charset="0"/>
              </a:rPr>
              <a:t> ¿</a:t>
            </a:r>
            <a:r>
              <a:rPr lang="es-ES" sz="4800" b="0" dirty="0">
                <a:solidFill>
                  <a:schemeClr val="bg1"/>
                </a:solidFill>
              </a:rPr>
              <a:t>en que consiste el proceso de acreditación?</a:t>
            </a:r>
          </a:p>
        </p:txBody>
      </p:sp>
      <p:pic>
        <p:nvPicPr>
          <p:cNvPr id="9" name="Gráfico 8" descr="Flecha lineal: curva en sentido de las agujas del reloj">
            <a:extLst>
              <a:ext uri="{FF2B5EF4-FFF2-40B4-BE49-F238E27FC236}">
                <a16:creationId xmlns:a16="http://schemas.microsoft.com/office/drawing/2014/main" id="{C41BD170-9C63-4FF1-8441-50F9E23A5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041519">
            <a:off x="8734060" y="2333426"/>
            <a:ext cx="829386" cy="8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309232_TF33468121" id="{425C73E4-7534-4CBC-AB8A-3EBD4BFC791A}" vid="{679434A2-599E-41CE-A0B2-AE219939D3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0CE401-796E-4493-905E-4DDA5AF62AB4}">
  <ds:schemaRefs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16c05727-aa75-4e4a-9b5f-8a80a1165891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2949B46-24C4-420B-AB49-DDC88FEB9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46D58D-B27D-4B23-AEA1-AE974AB62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2467</Words>
  <Application>Microsoft Office PowerPoint</Application>
  <PresentationFormat>Panorámica</PresentationFormat>
  <Paragraphs>322</Paragraphs>
  <Slides>38</Slides>
  <Notes>37</Notes>
  <HiddenSlides>1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9" baseType="lpstr">
      <vt:lpstr>Arial</vt:lpstr>
      <vt:lpstr>Bahnschrift</vt:lpstr>
      <vt:lpstr>Calibri</vt:lpstr>
      <vt:lpstr>Courier New</vt:lpstr>
      <vt:lpstr>Ink Free</vt:lpstr>
      <vt:lpstr>Raleway variant0</vt:lpstr>
      <vt:lpstr>Symbol</vt:lpstr>
      <vt:lpstr>Times New Roman</vt:lpstr>
      <vt:lpstr>Titillium_Web variant0</vt:lpstr>
      <vt:lpstr>Wingdings</vt:lpstr>
      <vt:lpstr>Tema de Office</vt:lpstr>
      <vt:lpstr>IntroducciÓn al proceso de acreditaciÓn de carreras de grado en la uns</vt:lpstr>
      <vt:lpstr>  ¿Que es la acreditación?</vt:lpstr>
      <vt:lpstr>Presentación de PowerPoint</vt:lpstr>
      <vt:lpstr>Presentación de PowerPoint</vt:lpstr>
      <vt:lpstr>Ley de Educación Superior Nº 24.521</vt:lpstr>
      <vt:lpstr> ¿Y por qué es importante  la acreditación?</vt:lpstr>
      <vt:lpstr>Presentación de PowerPoint</vt:lpstr>
      <vt:lpstr>Presentación de PowerPoint</vt:lpstr>
      <vt:lpstr>Presentación de PowerPoint</vt:lpstr>
      <vt:lpstr>Presentación de PowerPoint</vt:lpstr>
      <vt:lpstr> Normativa             </vt:lpstr>
      <vt:lpstr>Carreras con estándares aprobados</vt:lpstr>
      <vt:lpstr>Carreras incluidas en el art. 43º que  no tienen estándares aprobados</vt:lpstr>
      <vt:lpstr>Presentación de PowerPoint</vt:lpstr>
      <vt:lpstr> Algunas aclaraciones</vt:lpstr>
      <vt:lpstr> Algunas aclaraciones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CONEAU GLOBAL</vt:lpstr>
      <vt:lpstr>CONEAU GLOBAL</vt:lpstr>
      <vt:lpstr>Presentación de PowerPoint</vt:lpstr>
      <vt:lpstr> Usuario de CONEAU Global</vt:lpstr>
      <vt:lpstr>Presentación de PowerPoint</vt:lpstr>
      <vt:lpstr> ALGUNAS ACLARACIONES</vt:lpstr>
      <vt:lpstr>Presentación de PowerPoint</vt:lpstr>
      <vt:lpstr>Presentación de PowerPoint</vt:lpstr>
      <vt:lpstr> NIVELES DE USUARIOS DE CONEAU GLOBAL</vt:lpstr>
      <vt:lpstr> ALGUNAS ACLARACIONES</vt:lpstr>
      <vt:lpstr>CREACION DE ADMINISTRADORES, USUARIOS Y PERMISOS</vt:lpstr>
      <vt:lpstr> ALGUNAS ACLARACIONES</vt:lpstr>
      <vt:lpstr>Presentación de PowerPoint</vt:lpstr>
      <vt:lpstr> ALGUNAS ACLARACIONES</vt:lpstr>
      <vt:lpstr> ALGUNAS ACLARACIONES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2023-08-18T01:05:36Z</dcterms:created>
  <dcterms:modified xsi:type="dcterms:W3CDTF">2023-09-18T14:53:30Z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